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2" r:id="rId1"/>
  </p:sldMasterIdLst>
  <p:notesMasterIdLst>
    <p:notesMasterId r:id="rId25"/>
  </p:notesMasterIdLst>
  <p:sldIdLst>
    <p:sldId id="256" r:id="rId2"/>
    <p:sldId id="257" r:id="rId3"/>
    <p:sldId id="269" r:id="rId4"/>
    <p:sldId id="290" r:id="rId5"/>
    <p:sldId id="291" r:id="rId6"/>
    <p:sldId id="295" r:id="rId7"/>
    <p:sldId id="270" r:id="rId8"/>
    <p:sldId id="272" r:id="rId9"/>
    <p:sldId id="274" r:id="rId10"/>
    <p:sldId id="275" r:id="rId11"/>
    <p:sldId id="277" r:id="rId12"/>
    <p:sldId id="292" r:id="rId13"/>
    <p:sldId id="280" r:id="rId14"/>
    <p:sldId id="283" r:id="rId15"/>
    <p:sldId id="285" r:id="rId16"/>
    <p:sldId id="284" r:id="rId17"/>
    <p:sldId id="294" r:id="rId18"/>
    <p:sldId id="286" r:id="rId19"/>
    <p:sldId id="293" r:id="rId20"/>
    <p:sldId id="287" r:id="rId21"/>
    <p:sldId id="288" r:id="rId22"/>
    <p:sldId id="267" r:id="rId23"/>
    <p:sldId id="268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83C0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5411" autoAdjust="0"/>
  </p:normalViewPr>
  <p:slideViewPr>
    <p:cSldViewPr snapToGrid="0">
      <p:cViewPr varScale="1">
        <p:scale>
          <a:sx n="86" d="100"/>
          <a:sy n="86" d="100"/>
        </p:scale>
        <p:origin x="114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2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57E580-81B4-4CDC-AB68-0F358782C1CE}" type="doc">
      <dgm:prSet loTypeId="urn:microsoft.com/office/officeart/2005/8/layout/vList6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66032A2-9E53-457C-8379-2C9BE7F433AB}">
      <dgm:prSet phldrT="[Texto]" custT="1"/>
      <dgm:spPr/>
      <dgm:t>
        <a:bodyPr/>
        <a:lstStyle/>
        <a:p>
          <a:pPr algn="ctr"/>
          <a:r>
            <a:rPr lang="es-ES" sz="2200" dirty="0" smtClean="0"/>
            <a:t>Los alumnos que se encuentren matriculados en centros privados o de fuera de Castilla-La Mancha</a:t>
          </a:r>
          <a:endParaRPr lang="es-ES" sz="2200" dirty="0"/>
        </a:p>
      </dgm:t>
    </dgm:pt>
    <dgm:pt modelId="{234EAB71-A3A1-4B91-98CE-2B6A3A49CE7A}" type="sibTrans" cxnId="{DE38F63F-1C9A-4E2F-B873-6C0271AA3865}">
      <dgm:prSet/>
      <dgm:spPr/>
      <dgm:t>
        <a:bodyPr/>
        <a:lstStyle/>
        <a:p>
          <a:endParaRPr lang="es-ES"/>
        </a:p>
      </dgm:t>
    </dgm:pt>
    <dgm:pt modelId="{CBF90FE3-F831-4212-BFD6-0CCE54060E4C}" type="parTrans" cxnId="{DE38F63F-1C9A-4E2F-B873-6C0271AA3865}">
      <dgm:prSet/>
      <dgm:spPr/>
      <dgm:t>
        <a:bodyPr/>
        <a:lstStyle/>
        <a:p>
          <a:endParaRPr lang="es-ES"/>
        </a:p>
      </dgm:t>
    </dgm:pt>
    <dgm:pt modelId="{E7E7D3DB-E1F8-454B-8755-7F736729C227}">
      <dgm:prSet phldrT="[Texto]"/>
      <dgm:spPr/>
      <dgm:t>
        <a:bodyPr/>
        <a:lstStyle/>
        <a:p>
          <a:endParaRPr lang="es-ES" dirty="0"/>
        </a:p>
      </dgm:t>
    </dgm:pt>
    <dgm:pt modelId="{DFC9E46C-D46B-40AF-A59B-F2A7035EC36A}" type="sibTrans" cxnId="{5D4CF95D-8734-4AC2-B50B-765708966A19}">
      <dgm:prSet/>
      <dgm:spPr/>
      <dgm:t>
        <a:bodyPr/>
        <a:lstStyle/>
        <a:p>
          <a:endParaRPr lang="es-ES"/>
        </a:p>
      </dgm:t>
    </dgm:pt>
    <dgm:pt modelId="{DC6047CE-0D37-45D3-8AEC-4637F0845417}" type="parTrans" cxnId="{5D4CF95D-8734-4AC2-B50B-765708966A19}">
      <dgm:prSet/>
      <dgm:spPr/>
      <dgm:t>
        <a:bodyPr/>
        <a:lstStyle/>
        <a:p>
          <a:endParaRPr lang="es-ES"/>
        </a:p>
      </dgm:t>
    </dgm:pt>
    <dgm:pt modelId="{F8035F2B-BEC7-448F-989A-FDEA4B95A173}">
      <dgm:prSet phldrT="[Texto]" custT="1"/>
      <dgm:spPr/>
      <dgm:t>
        <a:bodyPr/>
        <a:lstStyle/>
        <a:p>
          <a:pPr algn="ctr"/>
          <a:r>
            <a:rPr lang="es-ES" sz="2200" dirty="0" smtClean="0"/>
            <a:t>Los alumnos que se encuentren matriculados en centros públicos de Castilla-La Mancha</a:t>
          </a:r>
          <a:endParaRPr lang="es-ES" sz="2200" dirty="0"/>
        </a:p>
      </dgm:t>
    </dgm:pt>
    <dgm:pt modelId="{03F0A9C1-1684-48A5-86D4-A69543F55AC0}" type="sibTrans" cxnId="{849FD2CF-71B7-4B63-8050-74235D5DAAAA}">
      <dgm:prSet/>
      <dgm:spPr/>
      <dgm:t>
        <a:bodyPr/>
        <a:lstStyle/>
        <a:p>
          <a:endParaRPr lang="es-ES"/>
        </a:p>
      </dgm:t>
    </dgm:pt>
    <dgm:pt modelId="{7834ECF8-2A6D-4FDC-B03A-92974E205D62}" type="parTrans" cxnId="{849FD2CF-71B7-4B63-8050-74235D5DAAAA}">
      <dgm:prSet/>
      <dgm:spPr/>
      <dgm:t>
        <a:bodyPr/>
        <a:lstStyle/>
        <a:p>
          <a:endParaRPr lang="es-ES"/>
        </a:p>
      </dgm:t>
    </dgm:pt>
    <dgm:pt modelId="{53C94096-DFED-425D-8D01-B6FCB1130E74}" type="pres">
      <dgm:prSet presAssocID="{1A57E580-81B4-4CDC-AB68-0F358782C1C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C70B58D-7157-452B-BA89-F5A3F2C03521}" type="pres">
      <dgm:prSet presAssocID="{F8035F2B-BEC7-448F-989A-FDEA4B95A173}" presName="linNode" presStyleCnt="0"/>
      <dgm:spPr/>
    </dgm:pt>
    <dgm:pt modelId="{F8C8C28F-4A4A-4B43-8035-BDA8BE37178F}" type="pres">
      <dgm:prSet presAssocID="{F8035F2B-BEC7-448F-989A-FDEA4B95A173}" presName="parentShp" presStyleLbl="node1" presStyleIdx="0" presStyleCnt="2" custScaleX="150559" custLinFactNeighborX="225" custLinFactNeighborY="-2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0B9C2B-5999-4EF2-BD1B-0030F1CC98E1}" type="pres">
      <dgm:prSet presAssocID="{F8035F2B-BEC7-448F-989A-FDEA4B95A173}" presName="childShp" presStyleLbl="bgAccFollowNode1" presStyleIdx="0" presStyleCnt="2" custScaleX="54126" custScaleY="59099" custLinFactNeighborX="2160" custLinFactNeighborY="-2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6877B0-D790-423B-AC64-ED5D403DEF96}" type="pres">
      <dgm:prSet presAssocID="{03F0A9C1-1684-48A5-86D4-A69543F55AC0}" presName="spacing" presStyleCnt="0"/>
      <dgm:spPr/>
    </dgm:pt>
    <dgm:pt modelId="{2C268E1B-6626-4831-8D89-028203D6F7E9}" type="pres">
      <dgm:prSet presAssocID="{466032A2-9E53-457C-8379-2C9BE7F433AB}" presName="linNode" presStyleCnt="0"/>
      <dgm:spPr/>
    </dgm:pt>
    <dgm:pt modelId="{EF62F2C7-477F-4B3A-9797-6CBA32F7BE04}" type="pres">
      <dgm:prSet presAssocID="{466032A2-9E53-457C-8379-2C9BE7F433AB}" presName="parentShp" presStyleLbl="node1" presStyleIdx="1" presStyleCnt="2" custScaleX="153663" custLinFactNeighborX="1345" custLinFactNeighborY="-26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80DBFC-BD96-4A0D-AE85-920E2DE7AC46}" type="pres">
      <dgm:prSet presAssocID="{466032A2-9E53-457C-8379-2C9BE7F433AB}" presName="childShp" presStyleLbl="bgAccFollowNode1" presStyleIdx="1" presStyleCnt="2" custScaleX="54174" custScaleY="61268" custLinFactNeighborX="102" custLinFactNeighborY="-296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49FD2CF-71B7-4B63-8050-74235D5DAAAA}" srcId="{1A57E580-81B4-4CDC-AB68-0F358782C1CE}" destId="{F8035F2B-BEC7-448F-989A-FDEA4B95A173}" srcOrd="0" destOrd="0" parTransId="{7834ECF8-2A6D-4FDC-B03A-92974E205D62}" sibTransId="{03F0A9C1-1684-48A5-86D4-A69543F55AC0}"/>
    <dgm:cxn modelId="{8BA19A00-7387-49F8-8F58-213F15FF1AF6}" type="presOf" srcId="{1A57E580-81B4-4CDC-AB68-0F358782C1CE}" destId="{53C94096-DFED-425D-8D01-B6FCB1130E74}" srcOrd="0" destOrd="0" presId="urn:microsoft.com/office/officeart/2005/8/layout/vList6"/>
    <dgm:cxn modelId="{DE38F63F-1C9A-4E2F-B873-6C0271AA3865}" srcId="{1A57E580-81B4-4CDC-AB68-0F358782C1CE}" destId="{466032A2-9E53-457C-8379-2C9BE7F433AB}" srcOrd="1" destOrd="0" parTransId="{CBF90FE3-F831-4212-BFD6-0CCE54060E4C}" sibTransId="{234EAB71-A3A1-4B91-98CE-2B6A3A49CE7A}"/>
    <dgm:cxn modelId="{FBC8B1D1-A7AE-47E9-ADC0-640E3DD2D62D}" type="presOf" srcId="{E7E7D3DB-E1F8-454B-8755-7F736729C227}" destId="{E80B9C2B-5999-4EF2-BD1B-0030F1CC98E1}" srcOrd="0" destOrd="0" presId="urn:microsoft.com/office/officeart/2005/8/layout/vList6"/>
    <dgm:cxn modelId="{FE13FFC1-6BFC-41E2-A052-5B38B8EC58F2}" type="presOf" srcId="{F8035F2B-BEC7-448F-989A-FDEA4B95A173}" destId="{F8C8C28F-4A4A-4B43-8035-BDA8BE37178F}" srcOrd="0" destOrd="0" presId="urn:microsoft.com/office/officeart/2005/8/layout/vList6"/>
    <dgm:cxn modelId="{35690EDD-8AB2-4C97-976B-483431F7C595}" type="presOf" srcId="{466032A2-9E53-457C-8379-2C9BE7F433AB}" destId="{EF62F2C7-477F-4B3A-9797-6CBA32F7BE04}" srcOrd="0" destOrd="0" presId="urn:microsoft.com/office/officeart/2005/8/layout/vList6"/>
    <dgm:cxn modelId="{5D4CF95D-8734-4AC2-B50B-765708966A19}" srcId="{F8035F2B-BEC7-448F-989A-FDEA4B95A173}" destId="{E7E7D3DB-E1F8-454B-8755-7F736729C227}" srcOrd="0" destOrd="0" parTransId="{DC6047CE-0D37-45D3-8AEC-4637F0845417}" sibTransId="{DFC9E46C-D46B-40AF-A59B-F2A7035EC36A}"/>
    <dgm:cxn modelId="{B813B34E-173F-46AA-B2E6-0E808111A99C}" type="presParOf" srcId="{53C94096-DFED-425D-8D01-B6FCB1130E74}" destId="{5C70B58D-7157-452B-BA89-F5A3F2C03521}" srcOrd="0" destOrd="0" presId="urn:microsoft.com/office/officeart/2005/8/layout/vList6"/>
    <dgm:cxn modelId="{23893E57-207D-490B-A341-FDEF9E2EF685}" type="presParOf" srcId="{5C70B58D-7157-452B-BA89-F5A3F2C03521}" destId="{F8C8C28F-4A4A-4B43-8035-BDA8BE37178F}" srcOrd="0" destOrd="0" presId="urn:microsoft.com/office/officeart/2005/8/layout/vList6"/>
    <dgm:cxn modelId="{25657B65-924E-4FB6-B65D-4857750517BF}" type="presParOf" srcId="{5C70B58D-7157-452B-BA89-F5A3F2C03521}" destId="{E80B9C2B-5999-4EF2-BD1B-0030F1CC98E1}" srcOrd="1" destOrd="0" presId="urn:microsoft.com/office/officeart/2005/8/layout/vList6"/>
    <dgm:cxn modelId="{97307E2D-5FBE-4061-AD76-86B4A2C28395}" type="presParOf" srcId="{53C94096-DFED-425D-8D01-B6FCB1130E74}" destId="{E36877B0-D790-423B-AC64-ED5D403DEF96}" srcOrd="1" destOrd="0" presId="urn:microsoft.com/office/officeart/2005/8/layout/vList6"/>
    <dgm:cxn modelId="{FC84CA10-39D8-4690-8419-FE4E28716D48}" type="presParOf" srcId="{53C94096-DFED-425D-8D01-B6FCB1130E74}" destId="{2C268E1B-6626-4831-8D89-028203D6F7E9}" srcOrd="2" destOrd="0" presId="urn:microsoft.com/office/officeart/2005/8/layout/vList6"/>
    <dgm:cxn modelId="{93D12AA9-4FEB-4FF0-93CC-F064172317C1}" type="presParOf" srcId="{2C268E1B-6626-4831-8D89-028203D6F7E9}" destId="{EF62F2C7-477F-4B3A-9797-6CBA32F7BE04}" srcOrd="0" destOrd="0" presId="urn:microsoft.com/office/officeart/2005/8/layout/vList6"/>
    <dgm:cxn modelId="{6FB56658-F317-4AAB-855A-904E701D0852}" type="presParOf" srcId="{2C268E1B-6626-4831-8D89-028203D6F7E9}" destId="{8880DBFC-BD96-4A0D-AE85-920E2DE7AC4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B9C2B-5999-4EF2-BD1B-0030F1CC98E1}">
      <dsp:nvSpPr>
        <dsp:cNvPr id="0" name=""/>
        <dsp:cNvSpPr/>
      </dsp:nvSpPr>
      <dsp:spPr>
        <a:xfrm>
          <a:off x="4725105" y="386727"/>
          <a:ext cx="2370333" cy="11176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285750" lvl="1" indent="-285750" algn="l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5400" kern="1200" dirty="0"/>
        </a:p>
      </dsp:txBody>
      <dsp:txXfrm>
        <a:off x="4725105" y="526428"/>
        <a:ext cx="1951230" cy="838205"/>
      </dsp:txXfrm>
    </dsp:sp>
    <dsp:sp modelId="{F8C8C28F-4A4A-4B43-8035-BDA8BE37178F}">
      <dsp:nvSpPr>
        <dsp:cNvPr id="0" name=""/>
        <dsp:cNvSpPr/>
      </dsp:nvSpPr>
      <dsp:spPr>
        <a:xfrm>
          <a:off x="276289" y="0"/>
          <a:ext cx="4395607" cy="18910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Los alumnos que se encuentren matriculados en centros públicos de Castilla-La Mancha</a:t>
          </a:r>
          <a:endParaRPr lang="es-ES" sz="2200" kern="1200" dirty="0"/>
        </a:p>
      </dsp:txBody>
      <dsp:txXfrm>
        <a:off x="368604" y="92315"/>
        <a:ext cx="4210977" cy="1706447"/>
      </dsp:txXfrm>
    </dsp:sp>
    <dsp:sp modelId="{8880DBFC-BD96-4A0D-AE85-920E2DE7AC46}">
      <dsp:nvSpPr>
        <dsp:cNvPr id="0" name=""/>
        <dsp:cNvSpPr/>
      </dsp:nvSpPr>
      <dsp:spPr>
        <a:xfrm>
          <a:off x="4709281" y="2390825"/>
          <a:ext cx="2372435" cy="11586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62F2C7-477F-4B3A-9797-6CBA32F7BE04}">
      <dsp:nvSpPr>
        <dsp:cNvPr id="0" name=""/>
        <dsp:cNvSpPr/>
      </dsp:nvSpPr>
      <dsp:spPr>
        <a:xfrm>
          <a:off x="278975" y="2075696"/>
          <a:ext cx="4486230" cy="18910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Los alumnos que se encuentren matriculados en centros privados o de fuera de Castilla-La Mancha</a:t>
          </a:r>
          <a:endParaRPr lang="es-ES" sz="2200" kern="1200" dirty="0"/>
        </a:p>
      </dsp:txBody>
      <dsp:txXfrm>
        <a:off x="371290" y="2168011"/>
        <a:ext cx="4301600" cy="1706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BEFB-2910-4F56-8DD4-E481088AE51B}" type="datetimeFigureOut">
              <a:rPr lang="es-ES" smtClean="0"/>
              <a:t>21/05/2020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741BB-523C-4CA4-91CF-27B020AA75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92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LKJASÑLDKFJLAÑSKDJFLASKDJFLASKDJFLASKDJF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741BB-523C-4CA4-91CF-27B020AA75B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675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741BB-523C-4CA4-91CF-27B020AA75B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4013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741BB-523C-4CA4-91CF-27B020AA75B0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9625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3528-90AB-48F8-8C93-77091C872A04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31" y="167636"/>
            <a:ext cx="1894647" cy="133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53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A8CAD-CCD7-4039-BC75-32712AD2D891}" type="datetime1">
              <a:rPr lang="es-ES" smtClean="0"/>
              <a:t>21/05/2020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9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99279-D139-4958-A237-345AD18CAD17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61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4050-FBCF-4A7C-B106-35E736A2DB97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7154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AFBB-1F19-4BB7-95E4-1651193C4DA8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301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6F50-1DDE-4849-B547-44A611A5B027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3453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7567-514F-4E43-8287-9C7E5E6A4C47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2630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D0B0-D4FA-416E-AFC5-9BC24467809F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1484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07B99-C091-4195-9FAA-38FD9C429FA8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97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b="1"/>
            </a:lvl1pPr>
            <a:lvl2pPr marL="742950" indent="-285750">
              <a:buFont typeface="Wingdings" panose="05000000000000000000" pitchFamily="2" charset="2"/>
              <a:buChar char="Ø"/>
              <a:defRPr b="1"/>
            </a:lvl2pPr>
            <a:lvl3pPr marL="1200150" indent="-285750">
              <a:buFont typeface="Wingdings" panose="05000000000000000000" pitchFamily="2" charset="2"/>
              <a:buChar char="§"/>
              <a:defRPr b="1"/>
            </a:lvl3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B162-F624-4182-BBC7-8490DD211CAF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C3935E9F-5835-41BA-971D-98E1483F043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836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C632-B007-4CA1-924C-1CE5E3594061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6769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F3A5-2A02-441C-B88A-A4C1B86EBCC4}" type="datetime1">
              <a:rPr lang="es-ES" smtClean="0"/>
              <a:t>21/05/2020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43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287D-66BD-48E3-92AD-E5E0461C5C99}" type="datetime1">
              <a:rPr lang="es-ES" smtClean="0"/>
              <a:t>21/05/2020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66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A15E-4144-470E-BEC9-F98F18F58B2E}" type="datetime1">
              <a:rPr lang="es-ES" smtClean="0"/>
              <a:t>21/05/2020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77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3360-5C7D-45CD-8C92-07C9074E024B}" type="datetime1">
              <a:rPr lang="es-ES" smtClean="0"/>
              <a:t>21/05/2020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4BECE-24B5-41B7-94B9-82B3148523F3}" type="datetime1">
              <a:rPr lang="es-ES" smtClean="0"/>
              <a:t>21/05/2020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098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319FA-8210-470E-9880-DB0090194AB6}" type="datetime1">
              <a:rPr lang="es-ES" smtClean="0"/>
              <a:t>21/05/2020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1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31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5E0B25-F1B6-4BBC-908B-26D4D4B65B84}" type="datetime1">
              <a:rPr lang="es-ES" smtClean="0"/>
              <a:t>21/05/2020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s-ES" smtClean="0"/>
              <a:t>1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935E9F-5835-41BA-971D-98E1483F04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62216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  <p:sldLayoutId id="21474837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educa.jccm.es/" TargetMode="Externa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duca.jccm.es/" TargetMode="Externa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.jccm.es/es/fpclm/estudios-formacion-profesional/estudios-ofertados" TargetMode="External"/><Relationship Id="rId2" Type="http://schemas.openxmlformats.org/officeDocument/2006/relationships/hyperlink" Target="https://papas.jccm.es/papas/" TargetMode="Externa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rgbClr val="0070C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5861" y="2625212"/>
            <a:ext cx="8530487" cy="395597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6000" b="1" dirty="0" smtClean="0"/>
              <a:t>ADMISIÓN FORMACIÓN PROFESIONAL BÁSICA 2020/2021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4400" b="1" dirty="0"/>
              <a:t/>
            </a:r>
            <a:br>
              <a:rPr lang="es-ES" sz="4400" b="1" dirty="0"/>
            </a:b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69192" y="5791200"/>
            <a:ext cx="6400800" cy="789992"/>
          </a:xfrm>
        </p:spPr>
        <p:txBody>
          <a:bodyPr>
            <a:normAutofit/>
          </a:bodyPr>
          <a:lstStyle/>
          <a:p>
            <a:r>
              <a:rPr lang="es-ES" sz="3200" b="1" dirty="0"/>
              <a:t>INFORMACIÓN GENERAL</a:t>
            </a:r>
          </a:p>
          <a:p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56022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560438"/>
            <a:ext cx="10058400" cy="117987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/>
              <a:t>PUBLICACIÓN </a:t>
            </a:r>
            <a:r>
              <a:rPr lang="es-ES" sz="5400" b="1" dirty="0" smtClean="0"/>
              <a:t>DE LAS ADJUDICACIONES</a:t>
            </a:r>
            <a:endParaRPr lang="es-ES" sz="54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1740311"/>
            <a:ext cx="10058402" cy="3323302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/>
              <a:t>Todas las publicaciones se realizarán en </a:t>
            </a:r>
            <a:r>
              <a:rPr lang="es-ES" sz="3200" b="1" dirty="0" smtClean="0"/>
              <a:t>el Portal </a:t>
            </a:r>
            <a:r>
              <a:rPr lang="es-ES" sz="3200" b="1" dirty="0"/>
              <a:t>de Educación </a:t>
            </a:r>
            <a:r>
              <a:rPr lang="es-ES" sz="3200" b="1" dirty="0" smtClean="0">
                <a:hlinkClick r:id="rId2"/>
              </a:rPr>
              <a:t>www.educa.jccm.es</a:t>
            </a:r>
            <a:r>
              <a:rPr lang="es-ES" sz="3200" b="1" dirty="0" smtClean="0"/>
              <a:t> a través de </a:t>
            </a:r>
            <a:r>
              <a:rPr lang="es-ES" sz="3200" b="1" dirty="0"/>
              <a:t>la plataforma </a:t>
            </a:r>
            <a:r>
              <a:rPr lang="es-ES" sz="3200" b="1" dirty="0" smtClean="0"/>
              <a:t>educativa</a:t>
            </a:r>
            <a:endParaRPr lang="es-ES" sz="3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10</a:t>
            </a:fld>
            <a:endParaRPr lang="es-ES" sz="1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104" y="4131700"/>
            <a:ext cx="2181225" cy="619125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42853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8249" y="534829"/>
            <a:ext cx="10191488" cy="100988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6000" b="1" dirty="0" smtClean="0"/>
              <a:t>ADJUDICACIÓN PROVISIONAL</a:t>
            </a:r>
            <a:br>
              <a:rPr lang="es-ES" sz="6000" b="1" dirty="0" smtClean="0"/>
            </a:br>
            <a:endParaRPr lang="es-ES" sz="4000" b="1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>
          <a:xfrm>
            <a:off x="684212" y="1181100"/>
            <a:ext cx="9767478" cy="5603158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26 DE JUNIO DE 2020</a:t>
            </a:r>
            <a:endParaRPr lang="es-ES" sz="2600" u="sng" dirty="0"/>
          </a:p>
          <a:p>
            <a:pPr algn="ctr"/>
            <a:r>
              <a:rPr lang="es-ES" b="1" dirty="0" smtClean="0"/>
              <a:t>Los alumnos que no estén de acuerdo con dicha adjudicación provisional pueden presentar </a:t>
            </a:r>
            <a:r>
              <a:rPr lang="es-ES" b="1" dirty="0"/>
              <a:t>una reclamación a través </a:t>
            </a:r>
            <a:r>
              <a:rPr lang="es-ES" b="1" dirty="0" smtClean="0"/>
              <a:t>de</a:t>
            </a:r>
            <a:endParaRPr lang="es-ES" dirty="0"/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endParaRPr lang="es-ES" b="1" dirty="0">
              <a:solidFill>
                <a:schemeClr val="tx1"/>
              </a:solidFill>
            </a:endParaRPr>
          </a:p>
          <a:p>
            <a:pPr algn="ctr"/>
            <a:r>
              <a:rPr lang="es-ES" sz="2400" b="1" dirty="0">
                <a:solidFill>
                  <a:schemeClr val="tx1"/>
                </a:solidFill>
              </a:rPr>
              <a:t>PLAZO DE RECLAMACIÓN: Hasta el </a:t>
            </a:r>
            <a:r>
              <a:rPr lang="es-ES" sz="2400" b="1" dirty="0" smtClean="0">
                <a:solidFill>
                  <a:schemeClr val="tx1"/>
                </a:solidFill>
              </a:rPr>
              <a:t>30 </a:t>
            </a:r>
            <a:r>
              <a:rPr lang="es-ES" sz="2400" b="1" dirty="0">
                <a:solidFill>
                  <a:schemeClr val="tx1"/>
                </a:solidFill>
              </a:rPr>
              <a:t>de junio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11</a:t>
            </a:fld>
            <a:endParaRPr lang="es-ES" sz="12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465" y="3854924"/>
            <a:ext cx="2181225" cy="61912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945" y="135334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6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930480"/>
            <a:ext cx="10058400" cy="1215561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 smtClean="0"/>
              <a:t>ADJUDICACIÓN DEFINITIVA </a:t>
            </a:r>
            <a:br>
              <a:rPr lang="es-ES" sz="5400" b="1" dirty="0" smtClean="0"/>
            </a:b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04900" y="2509934"/>
            <a:ext cx="9637712" cy="3376516"/>
          </a:xfrm>
        </p:spPr>
        <p:txBody>
          <a:bodyPr>
            <a:normAutofit fontScale="77500" lnSpcReduction="20000"/>
          </a:bodyPr>
          <a:lstStyle/>
          <a:p>
            <a:pPr algn="ctr"/>
            <a:endParaRPr lang="es-E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s-ES" sz="4100" b="1" dirty="0">
                <a:solidFill>
                  <a:schemeClr val="tx1"/>
                </a:solidFill>
              </a:rPr>
              <a:t>8</a:t>
            </a:r>
            <a:r>
              <a:rPr lang="es-ES" sz="4100" b="1" dirty="0" smtClean="0">
                <a:solidFill>
                  <a:schemeClr val="tx1"/>
                </a:solidFill>
              </a:rPr>
              <a:t> DE JULIO </a:t>
            </a:r>
            <a:r>
              <a:rPr lang="es-ES" sz="4100" b="1" smtClean="0">
                <a:solidFill>
                  <a:schemeClr val="tx1"/>
                </a:solidFill>
              </a:rPr>
              <a:t>DE 2020</a:t>
            </a:r>
            <a:endParaRPr lang="es-ES" sz="4100" b="1" dirty="0" smtClean="0">
              <a:solidFill>
                <a:schemeClr val="tx1"/>
              </a:solidFill>
            </a:endParaRPr>
          </a:p>
          <a:p>
            <a:pPr algn="ctr"/>
            <a:endParaRPr lang="es-ES" sz="32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es-ES" sz="3200" dirty="0" smtClean="0"/>
              <a:t>Todas las personas </a:t>
            </a:r>
            <a:r>
              <a:rPr lang="es-ES" sz="3200" dirty="0"/>
              <a:t>que </a:t>
            </a:r>
            <a:r>
              <a:rPr lang="es-ES" sz="3200" dirty="0" smtClean="0"/>
              <a:t>hayan </a:t>
            </a:r>
            <a:r>
              <a:rPr lang="es-ES" sz="3200" dirty="0"/>
              <a:t>obtenido un puesto escolar en la adjudicación </a:t>
            </a:r>
            <a:r>
              <a:rPr lang="es-ES" sz="3200" dirty="0" smtClean="0"/>
              <a:t>definitiva, deben </a:t>
            </a:r>
            <a:r>
              <a:rPr lang="es-ES" sz="3200" dirty="0"/>
              <a:t>formalizar </a:t>
            </a:r>
            <a:r>
              <a:rPr lang="es-ES" sz="3200" dirty="0" smtClean="0"/>
              <a:t>la </a:t>
            </a:r>
            <a:r>
              <a:rPr lang="es-ES" sz="3200" b="1" dirty="0"/>
              <a:t>matrícula </a:t>
            </a:r>
            <a:r>
              <a:rPr lang="es-ES" sz="3200" b="1" dirty="0" smtClean="0"/>
              <a:t>de manera presencial en el centro </a:t>
            </a:r>
            <a:r>
              <a:rPr lang="es-ES" sz="3200" dirty="0" smtClean="0"/>
              <a:t>educativo adjudicado.</a:t>
            </a:r>
            <a:endParaRPr lang="es-ES" sz="3200" dirty="0"/>
          </a:p>
          <a:p>
            <a:pPr algn="ctr"/>
            <a:endParaRPr lang="es-ES" sz="3200" b="1" dirty="0">
              <a:solidFill>
                <a:schemeClr val="tx1"/>
              </a:solidFill>
            </a:endParaRPr>
          </a:p>
          <a:p>
            <a:pPr algn="ctr"/>
            <a:endParaRPr lang="es-ES" sz="2800" b="1" dirty="0" smtClean="0"/>
          </a:p>
          <a:p>
            <a:pPr algn="ctr"/>
            <a:endParaRPr lang="es-ES" sz="2800" b="1" dirty="0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12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40901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196646"/>
            <a:ext cx="10058400" cy="1179870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MATRÍCULA</a:t>
            </a:r>
            <a:endParaRPr lang="es-ES" sz="54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1445" y="1853378"/>
            <a:ext cx="10028903" cy="390832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sz="4500" b="1" dirty="0" smtClean="0"/>
              <a:t>¿CUÁNDO TENGO QUE FORMALIZAR LA MATRÍCULA?</a:t>
            </a:r>
          </a:p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DEL 9 AL 15 DE JULIO DE 2020</a:t>
            </a:r>
          </a:p>
          <a:p>
            <a:pPr lvl="1" algn="just"/>
            <a:endParaRPr lang="es-ES" b="1" dirty="0">
              <a:solidFill>
                <a:schemeClr val="bg2">
                  <a:lumMod val="75000"/>
                </a:schemeClr>
              </a:solidFill>
            </a:endParaRPr>
          </a:p>
          <a:p>
            <a:pPr lvl="1" algn="just"/>
            <a:r>
              <a:rPr lang="es-ES" sz="2800" b="1" u="sng" dirty="0">
                <a:solidFill>
                  <a:schemeClr val="bg2">
                    <a:lumMod val="75000"/>
                  </a:schemeClr>
                </a:solidFill>
              </a:rPr>
              <a:t>Aquellos solicitantes que hayan obtenido una plaza en la adjudicación definitiva y no formalicen la matrícula se entenderá que renuncian a la misma y saldrán </a:t>
            </a:r>
            <a:r>
              <a:rPr lang="es-ES" sz="2800" b="1" u="sng" dirty="0">
                <a:solidFill>
                  <a:schemeClr val="tx1"/>
                </a:solidFill>
              </a:rPr>
              <a:t>excluidos </a:t>
            </a:r>
            <a:r>
              <a:rPr lang="es-ES" sz="2800" b="1" u="sng" dirty="0">
                <a:solidFill>
                  <a:schemeClr val="bg2">
                    <a:lumMod val="75000"/>
                  </a:schemeClr>
                </a:solidFill>
              </a:rPr>
              <a:t>del proceso de admisión ordinario.</a:t>
            </a:r>
            <a:endParaRPr lang="es-ES" sz="2800" b="1" dirty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es-ES" sz="2400" b="1" dirty="0" smtClean="0"/>
          </a:p>
          <a:p>
            <a:pPr algn="ctr"/>
            <a:endParaRPr lang="es-ES" sz="2400" b="1" dirty="0"/>
          </a:p>
          <a:p>
            <a:pPr algn="ctr"/>
            <a:endParaRPr lang="es-ES" sz="24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13</a:t>
            </a:fld>
            <a:endParaRPr lang="es-ES" sz="1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1187" y="196646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32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35974"/>
            <a:ext cx="10058400" cy="1101213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 smtClean="0"/>
              <a:t>Gestión de LISTAS DE ESPERA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1160206"/>
            <a:ext cx="10347582" cy="4834194"/>
          </a:xfrm>
          <a:noFill/>
        </p:spPr>
        <p:txBody>
          <a:bodyPr>
            <a:normAutofit/>
          </a:bodyPr>
          <a:lstStyle/>
          <a:p>
            <a:pPr algn="just"/>
            <a:r>
              <a:rPr lang="es-ES" sz="2400" dirty="0" smtClean="0"/>
              <a:t>Las vacantes que resultan de aquellos alumnos que finalmente no se matriculan serán readjudicadas a </a:t>
            </a:r>
            <a:r>
              <a:rPr lang="es-ES" sz="2400" b="1" u="sng" dirty="0" smtClean="0"/>
              <a:t>los </a:t>
            </a:r>
            <a:r>
              <a:rPr lang="es-ES" sz="2400" b="1" u="sng" dirty="0"/>
              <a:t>alumnos que estén en lista de espera y no tengan ninguna adjudicación</a:t>
            </a:r>
            <a:r>
              <a:rPr lang="es-ES" sz="2400" b="1" dirty="0"/>
              <a:t> o a </a:t>
            </a:r>
            <a:r>
              <a:rPr lang="es-ES" sz="2400" b="1" u="sng" dirty="0"/>
              <a:t>los alumnos</a:t>
            </a:r>
            <a:r>
              <a:rPr lang="es-ES" sz="2400" b="1" u="sng" dirty="0">
                <a:solidFill>
                  <a:schemeClr val="bg1"/>
                </a:solidFill>
              </a:rPr>
              <a:t> </a:t>
            </a:r>
            <a:r>
              <a:rPr lang="es-ES" sz="2400" b="1" u="sng" dirty="0"/>
              <a:t>que ya han sido adjudicados y </a:t>
            </a:r>
            <a:r>
              <a:rPr lang="es-ES" sz="2400" b="1" u="sng" dirty="0" smtClean="0"/>
              <a:t>puedan </a:t>
            </a:r>
            <a:r>
              <a:rPr lang="es-ES" sz="2400" b="1" u="sng" dirty="0"/>
              <a:t>mejorar </a:t>
            </a:r>
            <a:r>
              <a:rPr lang="es-ES" sz="2400" b="1" u="sng" dirty="0" smtClean="0"/>
              <a:t>dicha </a:t>
            </a:r>
            <a:r>
              <a:rPr lang="es-ES" sz="2400" b="1" u="sng" dirty="0"/>
              <a:t>adjudicación</a:t>
            </a:r>
            <a:r>
              <a:rPr lang="es-ES" sz="2400" b="1" dirty="0"/>
              <a:t>. </a:t>
            </a:r>
            <a:endParaRPr lang="es-ES" sz="2400" b="1" dirty="0" smtClean="0"/>
          </a:p>
          <a:p>
            <a:pPr algn="ctr"/>
            <a:r>
              <a:rPr lang="es-ES" sz="2400" b="1" dirty="0" smtClean="0"/>
              <a:t>Esta adjudicación </a:t>
            </a:r>
            <a:r>
              <a:rPr lang="es-ES" sz="2400" b="1" dirty="0"/>
              <a:t>se </a:t>
            </a:r>
            <a:r>
              <a:rPr lang="es-ES" sz="2400" b="1" dirty="0" smtClean="0"/>
              <a:t>publicará el día</a:t>
            </a:r>
          </a:p>
          <a:p>
            <a:pPr algn="ctr"/>
            <a:r>
              <a:rPr lang="es-ES" sz="2800" b="1" dirty="0" smtClean="0"/>
              <a:t> </a:t>
            </a:r>
            <a:r>
              <a:rPr lang="es-ES" sz="2800" b="1" dirty="0" smtClean="0">
                <a:solidFill>
                  <a:schemeClr val="tx1"/>
                </a:solidFill>
              </a:rPr>
              <a:t>1 de septiembre</a:t>
            </a:r>
          </a:p>
          <a:p>
            <a:pPr algn="just"/>
            <a:r>
              <a:rPr lang="es-ES" sz="2800" b="1" dirty="0"/>
              <a:t>En el Portal de Educación </a:t>
            </a:r>
            <a:r>
              <a:rPr lang="es-ES" sz="2800" b="1" dirty="0" smtClean="0"/>
              <a:t>www.educa.jccm.es </a:t>
            </a:r>
            <a:r>
              <a:rPr lang="es-ES" sz="2800" dirty="0"/>
              <a:t>a través de la </a:t>
            </a:r>
            <a:r>
              <a:rPr lang="es-ES" sz="2800" dirty="0" smtClean="0"/>
              <a:t>Plataforma</a:t>
            </a:r>
            <a:endParaRPr lang="es-ES" sz="2000" b="1" dirty="0" smtClean="0"/>
          </a:p>
          <a:p>
            <a:pPr lvl="2"/>
            <a:endParaRPr lang="es-ES" sz="20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14</a:t>
            </a:fld>
            <a:endParaRPr lang="es-ES" sz="1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848" y="138203"/>
            <a:ext cx="1129543" cy="119898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438" y="4773766"/>
            <a:ext cx="2181225" cy="619125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27218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55640"/>
            <a:ext cx="10058400" cy="1120876"/>
          </a:xfrm>
        </p:spPr>
        <p:txBody>
          <a:bodyPr>
            <a:normAutofit/>
          </a:bodyPr>
          <a:lstStyle/>
          <a:p>
            <a:r>
              <a:rPr lang="es-ES" sz="5400" b="1" dirty="0" smtClean="0"/>
              <a:t>GESTIÓN DE LISTAS DE ESPERA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1140542"/>
            <a:ext cx="10308253" cy="4853858"/>
          </a:xfrm>
        </p:spPr>
        <p:txBody>
          <a:bodyPr>
            <a:normAutofit/>
          </a:bodyPr>
          <a:lstStyle/>
          <a:p>
            <a:pPr algn="just"/>
            <a:r>
              <a:rPr lang="es-ES" sz="2200" b="1" u="sng" dirty="0" smtClean="0"/>
              <a:t>Si el alumno ya estaba matriculado en </a:t>
            </a:r>
            <a:r>
              <a:rPr lang="es-ES" sz="2200" b="1" u="sng" dirty="0"/>
              <a:t>un Ciclo </a:t>
            </a:r>
            <a:r>
              <a:rPr lang="es-ES" sz="2200" b="1" u="sng" dirty="0" smtClean="0"/>
              <a:t>Formativo que se le adjudicó el 8 de julio </a:t>
            </a:r>
            <a:r>
              <a:rPr lang="es-ES" sz="2200" b="1" u="sng" dirty="0"/>
              <a:t>y </a:t>
            </a:r>
            <a:r>
              <a:rPr lang="es-ES" sz="2200" b="1" u="sng" dirty="0" smtClean="0"/>
              <a:t>resultara </a:t>
            </a:r>
            <a:r>
              <a:rPr lang="es-ES" sz="2200" b="1" u="sng" dirty="0"/>
              <a:t>de nuevo </a:t>
            </a:r>
            <a:r>
              <a:rPr lang="es-ES" sz="2200" b="1" u="sng" dirty="0" smtClean="0"/>
              <a:t>adjudicado </a:t>
            </a:r>
            <a:r>
              <a:rPr lang="es-ES" sz="2200" b="1" u="sng" dirty="0"/>
              <a:t>en otro Ciclo Formativo más prioritario de acuerdo a </a:t>
            </a:r>
            <a:r>
              <a:rPr lang="es-ES" sz="2200" b="1" u="sng" dirty="0" smtClean="0"/>
              <a:t>su </a:t>
            </a:r>
            <a:r>
              <a:rPr lang="es-ES" sz="2200" b="1" u="sng" dirty="0"/>
              <a:t>solicitud</a:t>
            </a:r>
            <a:r>
              <a:rPr lang="es-ES" sz="2200" b="1" dirty="0"/>
              <a:t>, </a:t>
            </a:r>
            <a:r>
              <a:rPr lang="es-ES" sz="2200" b="1" dirty="0" smtClean="0"/>
              <a:t>podrá </a:t>
            </a:r>
            <a:r>
              <a:rPr lang="es-ES" sz="2200" b="1" dirty="0"/>
              <a:t>optar </a:t>
            </a:r>
            <a:r>
              <a:rPr lang="es-ES" sz="2200" b="1" dirty="0" smtClean="0"/>
              <a:t>por: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200" b="1" u="sng" dirty="0" smtClean="0"/>
              <a:t>Mantener </a:t>
            </a:r>
            <a:r>
              <a:rPr lang="es-ES" sz="2200" b="1" u="sng" dirty="0"/>
              <a:t>la actual</a:t>
            </a:r>
            <a:r>
              <a:rPr lang="es-ES" sz="2200" b="1" dirty="0"/>
              <a:t> </a:t>
            </a:r>
            <a:r>
              <a:rPr lang="es-ES" sz="2200" b="1" dirty="0" smtClean="0"/>
              <a:t>matrícula y </a:t>
            </a:r>
            <a:r>
              <a:rPr lang="es-ES" sz="2200" b="1" dirty="0"/>
              <a:t>renunciar al nuevo Ciclo Formativo </a:t>
            </a:r>
            <a:r>
              <a:rPr lang="es-ES" sz="2200" b="1" dirty="0" smtClean="0"/>
              <a:t>adjudicado</a:t>
            </a:r>
            <a:r>
              <a:rPr lang="es-ES" sz="2200" b="1" dirty="0"/>
              <a:t>.</a:t>
            </a:r>
            <a:r>
              <a:rPr lang="es-ES" sz="2200" b="1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200" b="1" u="sng" dirty="0" smtClean="0"/>
              <a:t>Matricularse</a:t>
            </a:r>
            <a:r>
              <a:rPr lang="es-ES" sz="2200" b="1" dirty="0" smtClean="0"/>
              <a:t> </a:t>
            </a:r>
            <a:r>
              <a:rPr lang="es-ES" sz="2200" b="1" dirty="0"/>
              <a:t>en el nuevo Ciclo Formativo adjudicado, </a:t>
            </a:r>
            <a:r>
              <a:rPr lang="es-ES" sz="2200" b="1" u="sng" dirty="0"/>
              <a:t>previa anulación de la matricula </a:t>
            </a:r>
            <a:r>
              <a:rPr lang="es-ES" sz="2200" b="1" u="sng" dirty="0" smtClean="0"/>
              <a:t>anterior</a:t>
            </a:r>
            <a:r>
              <a:rPr lang="es-ES" sz="2200" b="1" dirty="0" smtClean="0"/>
              <a:t>. Una vez anulada la matrícula, deberá formalizar la nueva matrícula </a:t>
            </a:r>
            <a:r>
              <a:rPr lang="es-ES" sz="2200" b="1" dirty="0"/>
              <a:t>de </a:t>
            </a:r>
            <a:r>
              <a:rPr lang="es-ES" sz="2200" b="1" dirty="0" smtClean="0"/>
              <a:t>manera presencial en el centro educativo</a:t>
            </a:r>
            <a:r>
              <a:rPr lang="es-ES" sz="2200" b="1" dirty="0"/>
              <a:t> </a:t>
            </a:r>
            <a:r>
              <a:rPr lang="es-ES" sz="2200" b="1" u="sng" dirty="0" smtClean="0"/>
              <a:t>en los días 2 ,3 y 4 de septiembre</a:t>
            </a:r>
            <a:r>
              <a:rPr lang="es-ES" sz="2200" b="1" dirty="0" smtClean="0"/>
              <a:t>.</a:t>
            </a:r>
            <a:endParaRPr lang="es-ES" sz="2200" b="1" u="sng" dirty="0" smtClean="0"/>
          </a:p>
          <a:p>
            <a:endParaRPr lang="es-ES" sz="2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15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44201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01" y="4413318"/>
            <a:ext cx="1297581" cy="1295554"/>
          </a:xfrm>
          <a:prstGeom prst="rect">
            <a:avLst/>
          </a:prstGeom>
          <a:effectLst>
            <a:glow rad="114300">
              <a:schemeClr val="tx1">
                <a:alpha val="40000"/>
              </a:schemeClr>
            </a:glow>
            <a:softEdge rad="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85135"/>
            <a:ext cx="10058400" cy="1022555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 smtClean="0"/>
              <a:t>GESTIÓN DE LISTAS DE ESPERA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757084"/>
            <a:ext cx="10200098" cy="6100916"/>
          </a:xfrm>
        </p:spPr>
        <p:txBody>
          <a:bodyPr>
            <a:normAutofit/>
          </a:bodyPr>
          <a:lstStyle/>
          <a:p>
            <a:pPr algn="just"/>
            <a:r>
              <a:rPr lang="es-ES" sz="2400" b="1" u="sng" dirty="0" smtClean="0"/>
              <a:t>El solicitante que se queda </a:t>
            </a:r>
            <a:r>
              <a:rPr lang="es-ES" sz="2400" b="1" u="sng" dirty="0"/>
              <a:t>en lista de espera sin ninguna plaza adjudicada y </a:t>
            </a:r>
            <a:r>
              <a:rPr lang="es-ES" sz="2400" b="1" u="sng" dirty="0" smtClean="0"/>
              <a:t>obtenga vacante</a:t>
            </a:r>
            <a:r>
              <a:rPr lang="es-ES" sz="2400" b="1" dirty="0" smtClean="0"/>
              <a:t> </a:t>
            </a:r>
            <a:r>
              <a:rPr lang="es-ES" sz="2400" b="1" dirty="0"/>
              <a:t>en </a:t>
            </a:r>
            <a:r>
              <a:rPr lang="es-ES" sz="2400" b="1" dirty="0" smtClean="0"/>
              <a:t>esta adjudicación del día 1 deberá </a:t>
            </a:r>
            <a:r>
              <a:rPr lang="es-ES" sz="2400" b="1" dirty="0"/>
              <a:t>formalizar la </a:t>
            </a:r>
            <a:r>
              <a:rPr lang="es-ES" sz="2400" b="1" u="sng" dirty="0"/>
              <a:t>matrícula</a:t>
            </a:r>
            <a:r>
              <a:rPr lang="es-ES" sz="2400" b="1" dirty="0"/>
              <a:t> de </a:t>
            </a:r>
            <a:r>
              <a:rPr lang="es-ES" sz="2400" b="1" dirty="0" smtClean="0"/>
              <a:t>manera presencial en el centro educativo</a:t>
            </a:r>
            <a:r>
              <a:rPr lang="es-ES" sz="2400" b="1" dirty="0"/>
              <a:t> </a:t>
            </a:r>
            <a:r>
              <a:rPr lang="es-ES" sz="2400" b="1" dirty="0" smtClean="0"/>
              <a:t>durante </a:t>
            </a:r>
            <a:r>
              <a:rPr lang="es-ES" sz="2400" b="1" u="sng" dirty="0" smtClean="0"/>
              <a:t>los días 2, 3 y 4 de septiembre.</a:t>
            </a:r>
          </a:p>
          <a:p>
            <a:endParaRPr lang="es-ES" sz="2400" b="1" u="sng" dirty="0" smtClean="0"/>
          </a:p>
          <a:p>
            <a:endParaRPr lang="es-ES" sz="2400" b="1" u="sng" dirty="0" smtClean="0"/>
          </a:p>
          <a:p>
            <a:pPr lvl="2"/>
            <a:r>
              <a:rPr lang="es-ES" sz="2000" b="1" u="sng" dirty="0" smtClean="0"/>
              <a:t>Los alumnos que </a:t>
            </a:r>
            <a:r>
              <a:rPr lang="es-ES" sz="2000" b="1" u="sng" dirty="0"/>
              <a:t>no formalicen su matrícula, perderán el derecho a la plaza asignada y serán excluidos del proceso de admisión ordinario.</a:t>
            </a:r>
            <a:endParaRPr lang="es-ES" sz="2000" b="1" dirty="0"/>
          </a:p>
          <a:p>
            <a:endParaRPr lang="es-ES" sz="2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16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99372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01" y="4413318"/>
            <a:ext cx="1297581" cy="1295554"/>
          </a:xfrm>
          <a:prstGeom prst="rect">
            <a:avLst/>
          </a:prstGeom>
          <a:effectLst>
            <a:glow rad="114300">
              <a:schemeClr val="tx1">
                <a:alpha val="40000"/>
              </a:schemeClr>
            </a:glow>
            <a:softEdge rad="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85135"/>
            <a:ext cx="10058400" cy="1022555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 smtClean="0"/>
              <a:t>GESTIÓN DE LISTAS DE ESPERA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757084"/>
            <a:ext cx="10200098" cy="6100916"/>
          </a:xfrm>
        </p:spPr>
        <p:txBody>
          <a:bodyPr>
            <a:normAutofit/>
          </a:bodyPr>
          <a:lstStyle/>
          <a:p>
            <a:pPr algn="just"/>
            <a:r>
              <a:rPr lang="es-ES" sz="2400" b="1" dirty="0" smtClean="0"/>
              <a:t>Después </a:t>
            </a:r>
            <a:r>
              <a:rPr lang="es-ES" sz="2400" b="1" dirty="0"/>
              <a:t>de la adjudicación del día </a:t>
            </a:r>
            <a:r>
              <a:rPr lang="es-ES" sz="2400" b="1" dirty="0" smtClean="0"/>
              <a:t>1 de septiembre, </a:t>
            </a:r>
            <a:r>
              <a:rPr lang="es-ES" sz="2400" b="1" dirty="0"/>
              <a:t>l</a:t>
            </a:r>
            <a:r>
              <a:rPr lang="es-ES" sz="2400" b="1" dirty="0" smtClean="0"/>
              <a:t>os centros educativos gestionarán las listas de espera, de forma telefónica, del 7 al 11 de septiembre.</a:t>
            </a:r>
          </a:p>
          <a:p>
            <a:endParaRPr lang="es-ES" sz="2400" b="1" u="sng" dirty="0" smtClean="0"/>
          </a:p>
          <a:p>
            <a:pPr lvl="2"/>
            <a:endParaRPr lang="es-ES" sz="2000" b="1" u="sng" dirty="0" smtClean="0"/>
          </a:p>
          <a:p>
            <a:pPr lvl="2"/>
            <a:r>
              <a:rPr lang="es-ES" sz="2000" b="1" u="sng" dirty="0" smtClean="0"/>
              <a:t>Los alumnos que sean llamados formalizarán </a:t>
            </a:r>
            <a:r>
              <a:rPr lang="es-ES" sz="2000" b="1" u="sng" dirty="0"/>
              <a:t>su matrícula, </a:t>
            </a:r>
            <a:r>
              <a:rPr lang="es-ES" sz="2000" b="1" u="sng" dirty="0" smtClean="0"/>
              <a:t>si están interesados, al día siguiente lectivo a la aceptación de la plaza. </a:t>
            </a:r>
            <a:endParaRPr lang="es-ES" sz="2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17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54785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432620"/>
            <a:ext cx="10058400" cy="144534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 smtClean="0"/>
              <a:t>PERIODO EXTRAORDINARIO DE SOLICITUD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1445342"/>
            <a:ext cx="10058401" cy="5171768"/>
          </a:xfrm>
        </p:spPr>
        <p:txBody>
          <a:bodyPr>
            <a:normAutofit/>
          </a:bodyPr>
          <a:lstStyle/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Una vez realizada la adjudicación de solicitantes en lista de espera, se abrirá un nuevo plazo de solicitud extraordinario, para solicitar las plazas no cubiertas y que se hará telemáticamente a través de</a:t>
            </a:r>
          </a:p>
          <a:p>
            <a:pPr algn="just"/>
            <a:endParaRPr lang="es-ES" sz="2400" b="1" dirty="0" smtClean="0"/>
          </a:p>
          <a:p>
            <a:pPr lvl="0" algn="ctr">
              <a:buClr>
                <a:prstClr val="white"/>
              </a:buClr>
            </a:pPr>
            <a:endParaRPr lang="es-ES" sz="2400" b="1" dirty="0" smtClean="0">
              <a:solidFill>
                <a:prstClr val="white"/>
              </a:solidFill>
            </a:endParaRPr>
          </a:p>
          <a:p>
            <a:pPr lvl="0" algn="ctr">
              <a:buClr>
                <a:prstClr val="white"/>
              </a:buClr>
            </a:pPr>
            <a:r>
              <a:rPr lang="es-ES" sz="2800" b="1" dirty="0" smtClean="0">
                <a:solidFill>
                  <a:prstClr val="white"/>
                </a:solidFill>
              </a:rPr>
              <a:t>Plazo de solicitud: Del 3 al 8 </a:t>
            </a:r>
            <a:r>
              <a:rPr lang="es-ES" sz="2800" b="1" dirty="0">
                <a:solidFill>
                  <a:prstClr val="white"/>
                </a:solidFill>
              </a:rPr>
              <a:t>de septiembre</a:t>
            </a:r>
          </a:p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 </a:t>
            </a:r>
            <a:endParaRPr lang="es-ES" sz="24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18</a:t>
            </a:fld>
            <a:endParaRPr lang="es-ES" sz="1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095" y="3418656"/>
            <a:ext cx="2181225" cy="619125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97644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1" y="627353"/>
            <a:ext cx="10058400" cy="144534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 smtClean="0"/>
              <a:t>PERIODO EXTRAORDINARIO DE SOLICITUD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2260600"/>
            <a:ext cx="10058401" cy="3987800"/>
          </a:xfrm>
        </p:spPr>
        <p:txBody>
          <a:bodyPr>
            <a:normAutofit fontScale="70000" lnSpcReduction="20000"/>
          </a:bodyPr>
          <a:lstStyle/>
          <a:p>
            <a:pPr algn="just"/>
            <a:endParaRPr lang="es-ES" sz="5100" b="1" u="sng" dirty="0" smtClean="0"/>
          </a:p>
          <a:p>
            <a:pPr algn="ctr"/>
            <a:r>
              <a:rPr lang="es-ES" sz="5100" b="1" dirty="0" smtClean="0"/>
              <a:t>¿QUIÉN PUEDE SOLICITAR?</a:t>
            </a:r>
          </a:p>
          <a:p>
            <a:pPr algn="just"/>
            <a:r>
              <a:rPr lang="es-ES" sz="3600" b="1" u="sng" dirty="0" smtClean="0"/>
              <a:t>Cualquier persona</a:t>
            </a:r>
            <a:r>
              <a:rPr lang="es-ES" sz="3600" b="1" dirty="0" smtClean="0"/>
              <a:t>, </a:t>
            </a:r>
            <a:r>
              <a:rPr lang="es-ES" sz="3600" b="1" dirty="0"/>
              <a:t>haya o no participado en el periodo ordinario de admisión, que esté interesado en conseguir una de estas </a:t>
            </a:r>
            <a:r>
              <a:rPr lang="es-ES" sz="3600" b="1" dirty="0" smtClean="0"/>
              <a:t>vacantes. </a:t>
            </a:r>
            <a:r>
              <a:rPr lang="es-ES" sz="3600" b="1" dirty="0"/>
              <a:t>P</a:t>
            </a:r>
            <a:r>
              <a:rPr lang="es-ES" sz="3600" b="1" dirty="0" smtClean="0"/>
              <a:t>odrá </a:t>
            </a:r>
            <a:r>
              <a:rPr lang="es-ES" sz="3600" b="1" dirty="0"/>
              <a:t>hacer una </a:t>
            </a:r>
            <a:r>
              <a:rPr lang="es-ES" sz="3600" b="1" dirty="0" smtClean="0"/>
              <a:t>solicitud</a:t>
            </a:r>
            <a:r>
              <a:rPr lang="es-ES" sz="3600" b="1" dirty="0"/>
              <a:t> </a:t>
            </a:r>
            <a:r>
              <a:rPr lang="es-ES" sz="3600" b="1" dirty="0" smtClean="0"/>
              <a:t>siempre </a:t>
            </a:r>
            <a:r>
              <a:rPr lang="es-ES" sz="3600" b="1" u="sng" dirty="0" smtClean="0"/>
              <a:t>que cumpla los requisitos establecidos en la convocatoria</a:t>
            </a:r>
            <a:r>
              <a:rPr lang="es-ES" sz="3600" b="1" dirty="0" smtClean="0"/>
              <a:t>.</a:t>
            </a:r>
          </a:p>
          <a:p>
            <a:pPr lvl="1"/>
            <a:endParaRPr lang="es-ES" sz="2400" b="1" dirty="0"/>
          </a:p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 </a:t>
            </a:r>
            <a:endParaRPr lang="es-ES" sz="2400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19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65473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4882" y="639096"/>
            <a:ext cx="10058400" cy="1268362"/>
          </a:xfrm>
        </p:spPr>
        <p:txBody>
          <a:bodyPr>
            <a:noAutofit/>
          </a:bodyPr>
          <a:lstStyle/>
          <a:p>
            <a:pPr algn="ctr"/>
            <a:r>
              <a:rPr lang="es-ES" sz="3600" b="1" dirty="0" smtClean="0"/>
              <a:t>REQUISITOS PARA ACCEDER A UN CICLO DE FORMACIÓN PROFESIONAL BÁSICA</a:t>
            </a:r>
            <a:endParaRPr lang="es-E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type="body" idx="1"/>
          </p:nvPr>
        </p:nvSpPr>
        <p:spPr>
          <a:xfrm>
            <a:off x="1114151" y="1411550"/>
            <a:ext cx="9468032" cy="4002377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s-ES" sz="2400" b="1" dirty="0" smtClean="0">
                <a:solidFill>
                  <a:schemeClr val="bg2">
                    <a:lumMod val="75000"/>
                  </a:schemeClr>
                </a:solidFill>
              </a:rPr>
              <a:t>Tener entre 15 y 17 años cumplidos a 31 de diciembre de 2020.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400" b="1" dirty="0" smtClean="0">
                <a:solidFill>
                  <a:schemeClr val="bg2">
                    <a:lumMod val="75000"/>
                  </a:schemeClr>
                </a:solidFill>
              </a:rPr>
              <a:t>Estar matriculado en 3º o 4º de ESO (excepcionalmente en 2º ESO).</a:t>
            </a:r>
            <a:endParaRPr lang="es-ES" sz="2400" b="1" dirty="0">
              <a:solidFill>
                <a:schemeClr val="bg2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400" b="1" dirty="0" smtClean="0">
                <a:solidFill>
                  <a:schemeClr val="bg2">
                    <a:lumMod val="75000"/>
                  </a:schemeClr>
                </a:solidFill>
              </a:rPr>
              <a:t>Tener propuesta favorable de incorporación a un ciclo de FP Básica.</a:t>
            </a:r>
            <a:endParaRPr lang="es-ES" sz="2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2</a:t>
            </a:fld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04642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511277"/>
            <a:ext cx="10058400" cy="12585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 smtClean="0"/>
              <a:t>Periodo extraordinario de solicitud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2212258"/>
            <a:ext cx="10058401" cy="4444180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¿CUÁNDO SE PUBLICARÁ LA ADJUDICACIÓN PROVISIONAL DE ESTAS PLAZAS?</a:t>
            </a:r>
          </a:p>
          <a:p>
            <a:pPr algn="ctr">
              <a:lnSpc>
                <a:spcPct val="200000"/>
              </a:lnSpc>
            </a:pPr>
            <a:r>
              <a:rPr lang="es-ES" sz="2800" b="1" dirty="0" smtClean="0">
                <a:solidFill>
                  <a:schemeClr val="tx1"/>
                </a:solidFill>
              </a:rPr>
              <a:t>EL 15 de septiembre de 2020</a:t>
            </a:r>
          </a:p>
          <a:p>
            <a:pPr algn="just">
              <a:lnSpc>
                <a:spcPct val="200000"/>
              </a:lnSpc>
            </a:pPr>
            <a:r>
              <a:rPr lang="es-ES" u="sng" dirty="0" smtClean="0"/>
              <a:t>Se debe </a:t>
            </a:r>
            <a:r>
              <a:rPr lang="es-ES" u="sng" dirty="0"/>
              <a:t>comprobar que todos los datos son correctos.</a:t>
            </a:r>
            <a:r>
              <a:rPr lang="es-ES" dirty="0"/>
              <a:t> Si no </a:t>
            </a:r>
            <a:r>
              <a:rPr lang="es-ES" dirty="0" smtClean="0"/>
              <a:t>se tendrá </a:t>
            </a:r>
            <a:r>
              <a:rPr lang="es-ES" dirty="0"/>
              <a:t>que realizar una reclamación a través </a:t>
            </a:r>
            <a:r>
              <a:rPr lang="es-ES" dirty="0" smtClean="0"/>
              <a:t>de 					o de forma presencial.</a:t>
            </a:r>
          </a:p>
          <a:p>
            <a:pPr algn="just"/>
            <a:endParaRPr lang="es-ES" dirty="0"/>
          </a:p>
          <a:p>
            <a:pPr algn="ctr"/>
            <a:r>
              <a:rPr lang="es-ES" sz="2400" b="1" dirty="0">
                <a:solidFill>
                  <a:schemeClr val="tx1"/>
                </a:solidFill>
              </a:rPr>
              <a:t>PLAZO DE RECLAMACIÓN: Hasta el </a:t>
            </a:r>
            <a:r>
              <a:rPr lang="es-ES" sz="2400" b="1" dirty="0" smtClean="0">
                <a:solidFill>
                  <a:schemeClr val="tx1"/>
                </a:solidFill>
              </a:rPr>
              <a:t>17 </a:t>
            </a:r>
            <a:r>
              <a:rPr lang="es-ES" sz="2400" b="1" dirty="0">
                <a:solidFill>
                  <a:schemeClr val="tx1"/>
                </a:solidFill>
              </a:rPr>
              <a:t>de </a:t>
            </a:r>
            <a:r>
              <a:rPr lang="es-ES" sz="2400" b="1" dirty="0" smtClean="0">
                <a:solidFill>
                  <a:schemeClr val="tx1"/>
                </a:solidFill>
              </a:rPr>
              <a:t>septiembre</a:t>
            </a:r>
            <a:endParaRPr lang="es-ES" sz="2400" b="1" dirty="0">
              <a:solidFill>
                <a:schemeClr val="tx1"/>
              </a:solidFill>
            </a:endParaRPr>
          </a:p>
          <a:p>
            <a:pPr algn="ctr"/>
            <a:endParaRPr lang="es-ES" b="1" dirty="0" smtClean="0">
              <a:solidFill>
                <a:schemeClr val="tx1"/>
              </a:solidFill>
            </a:endParaRPr>
          </a:p>
          <a:p>
            <a:pPr algn="ctr"/>
            <a:endParaRPr lang="es-ES" b="1" dirty="0"/>
          </a:p>
          <a:p>
            <a:pPr algn="ctr"/>
            <a:endParaRPr lang="es-ES" b="1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20</a:t>
            </a:fld>
            <a:endParaRPr lang="es-ES" sz="1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824" y="4124785"/>
            <a:ext cx="2181225" cy="619125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853" y="511277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82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540774"/>
            <a:ext cx="10058400" cy="146500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 smtClean="0"/>
              <a:t>Periodo extraordinario de solicitud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2005781"/>
            <a:ext cx="9816640" cy="3988619"/>
          </a:xfrm>
        </p:spPr>
        <p:txBody>
          <a:bodyPr/>
          <a:lstStyle/>
          <a:p>
            <a:pPr algn="ctr"/>
            <a:r>
              <a:rPr lang="es-ES" sz="2400" b="1" dirty="0" smtClean="0"/>
              <a:t>¿CUÁNDO SE PUBLICARÁ LA RESOLUCIÓN DEFINITIVA DE ESTAS PLAZAS?</a:t>
            </a:r>
          </a:p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EL 22 DE SEPTIEMBRE DE 2020</a:t>
            </a:r>
          </a:p>
          <a:p>
            <a:pPr algn="ctr"/>
            <a:endParaRPr lang="es-ES" sz="1800" b="1" dirty="0" smtClean="0">
              <a:solidFill>
                <a:schemeClr val="tx1"/>
              </a:solidFill>
            </a:endParaRPr>
          </a:p>
          <a:p>
            <a:pPr algn="ctr"/>
            <a:r>
              <a:rPr lang="es-ES" sz="2400" b="1" dirty="0"/>
              <a:t>¿DÓNDE SE PUBLICARÁ  LA ADJUDICACIÓN DE ESTAS PLAZAS?</a:t>
            </a:r>
          </a:p>
          <a:p>
            <a:pPr lvl="1" algn="just">
              <a:buClr>
                <a:prstClr val="white"/>
              </a:buClr>
            </a:pPr>
            <a:r>
              <a:rPr lang="es-ES" sz="2600" b="1" dirty="0">
                <a:solidFill>
                  <a:prstClr val="white">
                    <a:tint val="75000"/>
                  </a:prstClr>
                </a:solidFill>
              </a:rPr>
              <a:t>En el Portal de Educación </a:t>
            </a:r>
            <a:r>
              <a:rPr lang="es-ES" sz="2600" b="1" dirty="0" smtClean="0">
                <a:solidFill>
                  <a:prstClr val="white">
                    <a:tint val="75000"/>
                  </a:prstClr>
                </a:solidFill>
                <a:hlinkClick r:id="rId2"/>
              </a:rPr>
              <a:t>www.educa.jccm.es</a:t>
            </a:r>
            <a:r>
              <a:rPr lang="es-ES" sz="2600" b="1" dirty="0" smtClean="0">
                <a:solidFill>
                  <a:prstClr val="white">
                    <a:tint val="75000"/>
                  </a:prstClr>
                </a:solidFill>
              </a:rPr>
              <a:t> </a:t>
            </a:r>
            <a:r>
              <a:rPr lang="es-ES" sz="2600" dirty="0">
                <a:solidFill>
                  <a:prstClr val="white">
                    <a:tint val="75000"/>
                  </a:prstClr>
                </a:solidFill>
              </a:rPr>
              <a:t>a través de la Plataforma  </a:t>
            </a:r>
            <a:endParaRPr lang="es-ES" sz="2600" b="1" dirty="0">
              <a:solidFill>
                <a:prstClr val="white">
                  <a:tint val="75000"/>
                </a:prstClr>
              </a:solidFill>
            </a:endParaRPr>
          </a:p>
          <a:p>
            <a:pPr algn="ctr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21</a:t>
            </a:fld>
            <a:endParaRPr lang="es-ES" sz="1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853" y="511277"/>
            <a:ext cx="1129543" cy="119898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455" y="5049838"/>
            <a:ext cx="2181225" cy="619125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5801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4213" y="511277"/>
            <a:ext cx="10058400" cy="1336184"/>
          </a:xfrm>
        </p:spPr>
        <p:txBody>
          <a:bodyPr>
            <a:noAutofit/>
          </a:bodyPr>
          <a:lstStyle/>
          <a:p>
            <a:pPr algn="ctr"/>
            <a:r>
              <a:rPr lang="es-ES" sz="5400" b="1" dirty="0" smtClean="0"/>
              <a:t>PERIODO EXTRAORDINARIO DE SOLICITUD</a:t>
            </a:r>
            <a:endParaRPr lang="es-ES" sz="5400" b="1" dirty="0"/>
          </a:p>
        </p:txBody>
      </p:sp>
      <p:sp>
        <p:nvSpPr>
          <p:cNvPr id="2" name="Marcador de contenido 1"/>
          <p:cNvSpPr>
            <a:spLocks noGrp="1"/>
          </p:cNvSpPr>
          <p:nvPr>
            <p:ph type="body" idx="1"/>
          </p:nvPr>
        </p:nvSpPr>
        <p:spPr>
          <a:xfrm>
            <a:off x="814840" y="1539551"/>
            <a:ext cx="9672767" cy="46373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¿CUÁNDO Y CÓMO TENGO QUE REALIZAR LA MATRICULA SI ME HAN ADJUDICADO UNA DE ÉSTAS PLAZAS?</a:t>
            </a:r>
            <a:endParaRPr lang="es-ES" sz="2400" b="1" dirty="0"/>
          </a:p>
          <a:p>
            <a:pPr algn="just">
              <a:buNone/>
            </a:pPr>
            <a:r>
              <a:rPr lang="es-ES" sz="2400" b="1" dirty="0" smtClean="0"/>
              <a:t>De forma presencial en el centro educativo los días 23 y 24 de septiembre.</a:t>
            </a:r>
            <a:r>
              <a:rPr lang="es-ES" sz="2400" b="1" u="sng" dirty="0" smtClean="0">
                <a:solidFill>
                  <a:srgbClr val="FF0000"/>
                </a:solidFill>
              </a:rPr>
              <a:t> </a:t>
            </a:r>
            <a:endParaRPr lang="es-ES" sz="2400" b="1" u="sng" dirty="0"/>
          </a:p>
          <a:p>
            <a:pPr algn="ctr"/>
            <a:endParaRPr lang="es-ES" sz="2400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pPr/>
              <a:t>22</a:t>
            </a:fld>
            <a:endParaRPr lang="es-ES" sz="12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95" y="4126169"/>
            <a:ext cx="1585341" cy="1787268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407690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99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4213" y="1022555"/>
            <a:ext cx="10058400" cy="367706"/>
          </a:xfrm>
        </p:spPr>
        <p:txBody>
          <a:bodyPr>
            <a:noAutofit/>
          </a:bodyPr>
          <a:lstStyle/>
          <a:p>
            <a:pPr algn="ctr"/>
            <a:r>
              <a:rPr lang="es-ES" sz="5400" b="1" dirty="0" smtClean="0"/>
              <a:t>OBSERVACIONES AL PROCESO DE ADMISIÓN</a:t>
            </a:r>
            <a:endParaRPr lang="es-ES" sz="5400" b="1" dirty="0"/>
          </a:p>
        </p:txBody>
      </p:sp>
      <p:sp>
        <p:nvSpPr>
          <p:cNvPr id="2" name="Marcador de contenido 1"/>
          <p:cNvSpPr>
            <a:spLocks noGrp="1"/>
          </p:cNvSpPr>
          <p:nvPr>
            <p:ph type="body" idx="1"/>
          </p:nvPr>
        </p:nvSpPr>
        <p:spPr>
          <a:xfrm>
            <a:off x="684212" y="2399070"/>
            <a:ext cx="9831388" cy="3923071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"/>
            </a:pPr>
            <a:r>
              <a:rPr lang="es-ES" b="1" dirty="0" smtClean="0"/>
              <a:t>A partir del día 25 de septiembre y hasta transcurridos 30 días lectivos desde el inicio del curso escolar, si existiesen vacantes,  se podrán solicitar en la Delegación Provincial de Educación y serán adjudicadas por orden de solicitud.</a:t>
            </a:r>
          </a:p>
          <a:p>
            <a:pPr marL="342900" indent="-342900" algn="just">
              <a:buFont typeface="Wingdings" panose="05000000000000000000" pitchFamily="2" charset="2"/>
              <a:buChar char=""/>
            </a:pPr>
            <a:r>
              <a:rPr lang="es-ES" b="1" dirty="0" smtClean="0"/>
              <a:t>Podrán solicitar dichas vacantes las siguientes personas:</a:t>
            </a:r>
          </a:p>
          <a:p>
            <a:r>
              <a:rPr lang="es-ES" dirty="0" smtClean="0"/>
              <a:t>a)Personas </a:t>
            </a:r>
            <a:r>
              <a:rPr lang="es-ES" dirty="0"/>
              <a:t>que cumplan los requisitos de acceso </a:t>
            </a:r>
            <a:r>
              <a:rPr lang="es-ES" dirty="0" smtClean="0"/>
              <a:t>.</a:t>
            </a:r>
          </a:p>
          <a:p>
            <a:r>
              <a:rPr lang="es-ES" dirty="0" smtClean="0"/>
              <a:t>b</a:t>
            </a:r>
            <a:r>
              <a:rPr lang="es-ES" dirty="0"/>
              <a:t>) Personas desescolarizadas durante el curso 2019/2020, menores </a:t>
            </a:r>
            <a:r>
              <a:rPr lang="es-ES"/>
              <a:t>de </a:t>
            </a:r>
            <a:r>
              <a:rPr lang="es-ES" smtClean="0"/>
              <a:t>edad </a:t>
            </a:r>
            <a:r>
              <a:rPr lang="es-ES" dirty="0"/>
              <a:t>a 31 de diciembre de 2020 y que hayan cursado 2º de ESO. </a:t>
            </a:r>
          </a:p>
          <a:p>
            <a:r>
              <a:rPr lang="es-ES" dirty="0"/>
              <a:t>c) Personas con 18 años cumplidos a 31 de diciembre de 2020, y que no estén en posesión de un título de Formación Profesional, o de cualquier otro título que acredite la finalización de estudios secundarios completos, a tenor de lo establecido en el artículo 12.3 del Decreto 55/2014, de 10 de julio. </a:t>
            </a:r>
            <a:endParaRPr lang="es-ES" b="1" u="sng" dirty="0" smtClean="0"/>
          </a:p>
          <a:p>
            <a:pPr algn="ctr"/>
            <a:endParaRPr lang="es-ES" sz="1800" b="1" dirty="0" smtClean="0"/>
          </a:p>
          <a:p>
            <a:pPr algn="just"/>
            <a:endParaRPr lang="es-ES" b="1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1200" dirty="0" smtClean="0"/>
              <a:t>24</a:t>
            </a:r>
            <a:endParaRPr lang="es-ES" sz="12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803436" y="169620"/>
            <a:ext cx="1878355" cy="1855158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  <a:softEdge rad="114300"/>
          </a:effectLst>
        </p:spPr>
      </p:pic>
    </p:spTree>
    <p:extLst>
      <p:ext uri="{BB962C8B-B14F-4D97-AF65-F5344CB8AC3E}">
        <p14:creationId xmlns:p14="http://schemas.microsoft.com/office/powerpoint/2010/main" val="156883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z="1200" dirty="0" smtClean="0"/>
              <a:t>3</a:t>
            </a:r>
            <a:endParaRPr lang="es-ES" sz="12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84213" y="93306"/>
            <a:ext cx="10058400" cy="14110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 smtClean="0"/>
              <a:t>PROPUESTA DE INCORPORACIÓN A UN CICLO DE FP BÁSICA</a:t>
            </a:r>
            <a:endParaRPr lang="es-ES" sz="5400" b="1" dirty="0"/>
          </a:p>
        </p:txBody>
      </p:sp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684211" y="1331650"/>
            <a:ext cx="9001655" cy="4662750"/>
          </a:xfrm>
        </p:spPr>
        <p:txBody>
          <a:bodyPr>
            <a:normAutofit/>
          </a:bodyPr>
          <a:lstStyle/>
          <a:p>
            <a:r>
              <a:rPr lang="es-ES" sz="2400" b="1" dirty="0" smtClean="0"/>
              <a:t>¿QUIÉN ELABORA ESTA PROPUESTA?</a:t>
            </a:r>
          </a:p>
          <a:p>
            <a:pPr algn="just"/>
            <a:r>
              <a:rPr lang="es-ES" dirty="0" smtClean="0"/>
              <a:t>El tutor del alumno y el orientador del centro de manera conjunta. </a:t>
            </a:r>
          </a:p>
          <a:p>
            <a:pPr algn="just"/>
            <a:r>
              <a:rPr lang="es-ES" dirty="0"/>
              <a:t>E</a:t>
            </a:r>
            <a:r>
              <a:rPr lang="es-ES" dirty="0" smtClean="0"/>
              <a:t>n reunión del equipo docente se decidirá por unanimidad o mayoría de 2/3 si esa propuesta es </a:t>
            </a:r>
            <a:r>
              <a:rPr lang="es-ES" b="1" dirty="0" smtClean="0"/>
              <a:t>favorable</a:t>
            </a:r>
            <a:r>
              <a:rPr lang="es-ES" dirty="0" smtClean="0"/>
              <a:t>. En caso de desacuerdo, se establecerá que la propuesta se considera </a:t>
            </a:r>
            <a:r>
              <a:rPr lang="es-ES" b="1" dirty="0" smtClean="0"/>
              <a:t>desfavorable</a:t>
            </a:r>
            <a:r>
              <a:rPr lang="es-ES" dirty="0" smtClean="0"/>
              <a:t>.</a:t>
            </a:r>
          </a:p>
          <a:p>
            <a:pPr algn="just"/>
            <a:r>
              <a:rPr lang="es-ES" sz="2400" b="1" dirty="0" smtClean="0"/>
              <a:t>¿QUÉ DOCUMENTO/S SE UTILIZA?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dirty="0" smtClean="0"/>
              <a:t>El </a:t>
            </a:r>
            <a:r>
              <a:rPr lang="es-ES" b="1" dirty="0" smtClean="0"/>
              <a:t>Anexo II </a:t>
            </a:r>
            <a:r>
              <a:rPr lang="es-ES" dirty="0" smtClean="0"/>
              <a:t>de la convocatoria.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dirty="0" smtClean="0"/>
              <a:t>En propuestas de </a:t>
            </a:r>
            <a:r>
              <a:rPr lang="es-ES" b="1" dirty="0"/>
              <a:t>alumnos con necesidades educativas </a:t>
            </a:r>
            <a:r>
              <a:rPr lang="es-ES" b="1" dirty="0" smtClean="0"/>
              <a:t>especiales</a:t>
            </a:r>
            <a:r>
              <a:rPr lang="es-ES" dirty="0" smtClean="0"/>
              <a:t>: el Anexo II se acompañará del </a:t>
            </a:r>
            <a:r>
              <a:rPr lang="es-ES" b="1" dirty="0" smtClean="0"/>
              <a:t>Anexo II Bis </a:t>
            </a:r>
            <a:r>
              <a:rPr lang="es-ES" dirty="0" smtClean="0"/>
              <a:t>de la convocatoria.</a:t>
            </a:r>
          </a:p>
        </p:txBody>
      </p:sp>
    </p:spTree>
    <p:extLst>
      <p:ext uri="{BB962C8B-B14F-4D97-AF65-F5344CB8AC3E}">
        <p14:creationId xmlns:p14="http://schemas.microsoft.com/office/powerpoint/2010/main" val="243767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490491"/>
            <a:ext cx="10510529" cy="133830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b="1" dirty="0"/>
              <a:t>PROPUESTA DE INCORPORACIÓN A UN CICLO DE FP BÁSICA</a:t>
            </a:r>
            <a:endParaRPr lang="es-ES" sz="54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1" y="1926454"/>
            <a:ext cx="8869363" cy="4067946"/>
          </a:xfrm>
        </p:spPr>
        <p:txBody>
          <a:bodyPr>
            <a:normAutofit/>
          </a:bodyPr>
          <a:lstStyle/>
          <a:p>
            <a:r>
              <a:rPr lang="es-ES" sz="2400" b="1" dirty="0" smtClean="0"/>
              <a:t>¿COMO SE GESTIONA EL DOCUMENTO DE PROPUESTA?</a:t>
            </a:r>
            <a:endParaRPr lang="es-ES" sz="2400" b="1" dirty="0"/>
          </a:p>
          <a:p>
            <a:r>
              <a:rPr lang="es-ES" sz="2200" dirty="0" smtClean="0"/>
              <a:t>Se debe enviar por correo electrónico al </a:t>
            </a:r>
            <a:r>
              <a:rPr lang="es-ES" sz="2200" dirty="0"/>
              <a:t>Inspector del </a:t>
            </a:r>
            <a:r>
              <a:rPr lang="es-ES" sz="2200" dirty="0" smtClean="0"/>
              <a:t>centro.</a:t>
            </a:r>
          </a:p>
          <a:p>
            <a:r>
              <a:rPr lang="es-ES" sz="2400" b="1" dirty="0" smtClean="0"/>
              <a:t>¿</a:t>
            </a:r>
            <a:r>
              <a:rPr lang="es-ES" sz="2400" b="1" dirty="0"/>
              <a:t>EN QUÉ PLAZO?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A la mayor brevedad posible y hasta el 5 de junio. </a:t>
            </a:r>
            <a:endParaRPr lang="es-E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Después de la evaluación extraordinaria se pueden realizar y enviar propuestas del 25 de junio </a:t>
            </a:r>
            <a:r>
              <a:rPr lang="es-ES" sz="2200" dirty="0"/>
              <a:t>al </a:t>
            </a:r>
            <a:r>
              <a:rPr lang="es-ES" sz="2200" dirty="0" smtClean="0"/>
              <a:t>3 </a:t>
            </a:r>
            <a:r>
              <a:rPr lang="es-ES" sz="2200" dirty="0"/>
              <a:t>de </a:t>
            </a:r>
            <a:r>
              <a:rPr lang="es-ES" sz="2200" dirty="0" smtClean="0"/>
              <a:t>julio, </a:t>
            </a:r>
            <a:endParaRPr lang="es-ES" sz="2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95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621436"/>
            <a:ext cx="10457263" cy="1038687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PROPUESTA DE INCORPORACIÓN A UN CICLO DE FP BÁSICA</a:t>
            </a:r>
            <a:endParaRPr lang="es-ES" sz="48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93217" y="2123919"/>
            <a:ext cx="9747050" cy="3988047"/>
          </a:xfrm>
        </p:spPr>
        <p:txBody>
          <a:bodyPr>
            <a:normAutofit/>
          </a:bodyPr>
          <a:lstStyle/>
          <a:p>
            <a:pPr algn="just"/>
            <a:r>
              <a:rPr lang="es-ES" sz="2400" b="1" dirty="0"/>
              <a:t>COMUNICACIÓN A LOS PADRES</a:t>
            </a:r>
          </a:p>
          <a:p>
            <a:pPr algn="just"/>
            <a:r>
              <a:rPr lang="es-ES" dirty="0" smtClean="0"/>
              <a:t>El tutor del alumno y el orientador del centro comunicarán a la familia la propuesta para continuación de estudios en FP Básica de su hijo, informándoles también sobre las características de estas enseñanzas y del proceso de solicitud y matrícula de la misma. </a:t>
            </a:r>
            <a:endParaRPr lang="es-ES" dirty="0"/>
          </a:p>
          <a:p>
            <a:pPr algn="just"/>
            <a:r>
              <a:rPr lang="es-ES" dirty="0" smtClean="0"/>
              <a:t>El centro debe enviar a </a:t>
            </a:r>
            <a:r>
              <a:rPr lang="es-ES" dirty="0"/>
              <a:t>la familia </a:t>
            </a:r>
            <a:r>
              <a:rPr lang="es-ES" dirty="0" smtClean="0"/>
              <a:t>el documento </a:t>
            </a:r>
            <a:r>
              <a:rPr lang="es-ES" b="1" dirty="0" smtClean="0"/>
              <a:t>Anexo III, </a:t>
            </a:r>
            <a:r>
              <a:rPr lang="es-ES" dirty="0" smtClean="0"/>
              <a:t>para que quede constancia del </a:t>
            </a:r>
            <a:r>
              <a:rPr lang="es-ES" b="1" dirty="0"/>
              <a:t>consentimiento </a:t>
            </a:r>
            <a:r>
              <a:rPr lang="es-ES" b="1" dirty="0" smtClean="0"/>
              <a:t>o desacuerdo </a:t>
            </a:r>
            <a:r>
              <a:rPr lang="es-ES" dirty="0" smtClean="0"/>
              <a:t>con la propuesta.</a:t>
            </a:r>
            <a:endParaRPr lang="es-ES" dirty="0"/>
          </a:p>
          <a:p>
            <a:pPr algn="just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448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56506" y="1307690"/>
            <a:ext cx="9678988" cy="448662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¿CUÁL ES EL PLAZO DE SOLICITUDES?</a:t>
            </a:r>
          </a:p>
          <a:p>
            <a:pPr algn="ctr"/>
            <a:endParaRPr lang="es-ES" sz="3200" b="1" dirty="0" smtClean="0"/>
          </a:p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DEL  22 DE MAYO AL 15 DE JUNIO DE 2020</a:t>
            </a:r>
            <a:endParaRPr lang="es-ES" sz="3200" b="1" dirty="0">
              <a:solidFill>
                <a:schemeClr val="tx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6</a:t>
            </a:fld>
            <a:endParaRPr lang="es-ES" sz="12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84213" y="206477"/>
            <a:ext cx="10058400" cy="1277090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 smtClean="0"/>
              <a:t>solicitudes</a:t>
            </a:r>
            <a:endParaRPr lang="es-ES" sz="54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394" y="245530"/>
            <a:ext cx="1129543" cy="1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62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40077" y="1444514"/>
            <a:ext cx="9532306" cy="3865302"/>
          </a:xfrm>
        </p:spPr>
        <p:txBody>
          <a:bodyPr>
            <a:normAutofit/>
          </a:bodyPr>
          <a:lstStyle/>
          <a:p>
            <a:pPr algn="just"/>
            <a:r>
              <a:rPr lang="es-ES" sz="3200" b="1" dirty="0" smtClean="0">
                <a:solidFill>
                  <a:schemeClr val="tx1"/>
                </a:solidFill>
              </a:rPr>
              <a:t>Las </a:t>
            </a:r>
            <a:r>
              <a:rPr lang="es-ES" sz="3200" b="1" dirty="0">
                <a:solidFill>
                  <a:schemeClr val="tx1"/>
                </a:solidFill>
              </a:rPr>
              <a:t>familias que tengan intención de solicitar </a:t>
            </a:r>
            <a:r>
              <a:rPr lang="es-ES" sz="3200" b="1" dirty="0" smtClean="0">
                <a:solidFill>
                  <a:schemeClr val="tx1"/>
                </a:solidFill>
              </a:rPr>
              <a:t>un ciclo de FPB en el periodo ordinario, </a:t>
            </a:r>
            <a:r>
              <a:rPr lang="es-ES" sz="3200" b="1" u="sng" dirty="0">
                <a:solidFill>
                  <a:schemeClr val="tx1"/>
                </a:solidFill>
              </a:rPr>
              <a:t>tienen que realizar una solicitud en el plazo </a:t>
            </a:r>
            <a:r>
              <a:rPr lang="es-ES" sz="3200" b="1" u="sng" dirty="0" smtClean="0">
                <a:solidFill>
                  <a:schemeClr val="tx1"/>
                </a:solidFill>
              </a:rPr>
              <a:t>establecido para ello</a:t>
            </a:r>
            <a:r>
              <a:rPr lang="es-ES" sz="3200" b="1" dirty="0" smtClean="0"/>
              <a:t>, </a:t>
            </a:r>
            <a:r>
              <a:rPr lang="es-ES" sz="3200" b="1" dirty="0"/>
              <a:t>independientemente de </a:t>
            </a:r>
            <a:r>
              <a:rPr lang="es-ES" sz="3200" b="1" dirty="0" smtClean="0"/>
              <a:t>que el centro educativo haga la propuesta después </a:t>
            </a:r>
            <a:r>
              <a:rPr lang="es-ES" sz="3200" b="1" dirty="0"/>
              <a:t>de la evaluación </a:t>
            </a:r>
            <a:r>
              <a:rPr lang="es-ES" sz="3200" b="1" dirty="0" smtClean="0"/>
              <a:t>extraordinaria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7</a:t>
            </a:fld>
            <a:endParaRPr lang="es-ES" sz="12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84213" y="206477"/>
            <a:ext cx="10058400" cy="1277090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 smtClean="0"/>
              <a:t>solicitudes</a:t>
            </a:r>
            <a:endParaRPr lang="es-ES" sz="54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394" y="245530"/>
            <a:ext cx="1129543" cy="1198984"/>
          </a:xfrm>
          <a:prstGeom prst="rect">
            <a:avLst/>
          </a:prstGeom>
        </p:spPr>
      </p:pic>
      <p:pic>
        <p:nvPicPr>
          <p:cNvPr id="7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073" y="5189932"/>
            <a:ext cx="1297581" cy="1295554"/>
          </a:xfrm>
          <a:prstGeom prst="rect">
            <a:avLst/>
          </a:prstGeom>
          <a:effectLst>
            <a:glow rad="114300">
              <a:schemeClr val="tx1">
                <a:alpha val="40000"/>
              </a:schemeClr>
            </a:glo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89577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684213" y="186814"/>
            <a:ext cx="10058400" cy="1189702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solicitudes</a:t>
            </a:r>
            <a:endParaRPr lang="es-ES" sz="5400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625473" y="1044882"/>
            <a:ext cx="10058401" cy="5622618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 smtClean="0"/>
              <a:t>¿CÓMO SE DEBE REALIZAR LA SOLICITUD?</a:t>
            </a:r>
          </a:p>
          <a:p>
            <a:r>
              <a:rPr lang="es-ES" dirty="0" smtClean="0"/>
              <a:t>Preferentemente </a:t>
            </a:r>
            <a:r>
              <a:rPr lang="es-ES" dirty="0"/>
              <a:t>través de la secretaría virtual de la </a:t>
            </a:r>
            <a:r>
              <a:rPr lang="es-ES" b="1" dirty="0"/>
              <a:t>plataforma educativa </a:t>
            </a:r>
            <a:r>
              <a:rPr lang="es-ES" b="1" dirty="0" smtClean="0"/>
              <a:t> </a:t>
            </a:r>
            <a:r>
              <a:rPr lang="es-ES" dirty="0" smtClean="0"/>
              <a:t>							</a:t>
            </a:r>
            <a:r>
              <a:rPr lang="es-ES" dirty="0" smtClean="0">
                <a:hlinkClick r:id="rId2"/>
              </a:rPr>
              <a:t>(https://papas.jccm.es/papas/)</a:t>
            </a:r>
            <a:endParaRPr lang="es-ES" b="1" dirty="0" smtClean="0"/>
          </a:p>
          <a:p>
            <a:pPr algn="just"/>
            <a:r>
              <a:rPr lang="es-ES" dirty="0" smtClean="0"/>
              <a:t>Se pueden solicitar un máximo de 6 ciclos por orden de preferencia teniendo en cuenta: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s-ES" sz="2000" dirty="0" smtClean="0"/>
              <a:t>La oferta de ciclos de FP Básica en Castilla-La Mancha. Puede consultarla en el siguiente enlace: </a:t>
            </a:r>
          </a:p>
          <a:p>
            <a:pPr lvl="2" algn="just"/>
            <a:r>
              <a:rPr lang="es-ES" dirty="0" smtClean="0">
                <a:hlinkClick r:id="rId3"/>
              </a:rPr>
              <a:t>http</a:t>
            </a:r>
            <a:r>
              <a:rPr lang="es-ES" dirty="0">
                <a:hlinkClick r:id="rId3"/>
              </a:rPr>
              <a:t>://www.educa.jccm.es/es/fpclm/estudios-formacion-profesional/estudios-ofertados</a:t>
            </a:r>
            <a:endParaRPr lang="es-ES" dirty="0" smtClean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s-ES" sz="2000" dirty="0" smtClean="0"/>
              <a:t>Las preferencias personales del alumno/familia.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s-ES" sz="2000" dirty="0" smtClean="0"/>
              <a:t>Las posibilidades de movilidad del alumno.</a:t>
            </a:r>
          </a:p>
          <a:p>
            <a:pPr lvl="1" algn="just"/>
            <a:endParaRPr lang="es-ES" sz="2000" dirty="0"/>
          </a:p>
          <a:p>
            <a:pPr marL="0" lvl="1" algn="just"/>
            <a:r>
              <a:rPr lang="es-ES" sz="2000" dirty="0">
                <a:solidFill>
                  <a:schemeClr val="tx1"/>
                </a:solidFill>
              </a:rPr>
              <a:t>Se puede solicitar de </a:t>
            </a:r>
            <a:r>
              <a:rPr lang="es-ES" sz="2000" b="1" dirty="0">
                <a:solidFill>
                  <a:schemeClr val="tx1"/>
                </a:solidFill>
              </a:rPr>
              <a:t>forma presencial cumplimentando el Anexo I </a:t>
            </a:r>
            <a:r>
              <a:rPr lang="es-ES" sz="2000" dirty="0">
                <a:solidFill>
                  <a:schemeClr val="tx1"/>
                </a:solidFill>
              </a:rPr>
              <a:t>de solicitud y registrando la misma por cualquiera de los medios establecidos en la Ley de Procedimiento Administrativo Común. 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pPr/>
              <a:t>8</a:t>
            </a:fld>
            <a:endParaRPr lang="es-ES" sz="12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30" y="1945817"/>
            <a:ext cx="2034696" cy="577534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420292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235975"/>
            <a:ext cx="10058400" cy="1120878"/>
          </a:xfrm>
        </p:spPr>
        <p:txBody>
          <a:bodyPr/>
          <a:lstStyle/>
          <a:p>
            <a:pPr algn="ctr"/>
            <a:r>
              <a:rPr lang="es-ES" sz="5400" b="1" smtClean="0"/>
              <a:t>DOCUMENTACIÓN</a:t>
            </a:r>
            <a:endParaRPr lang="es-ES" sz="5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4212" y="4660490"/>
            <a:ext cx="8535988" cy="2054942"/>
          </a:xfrm>
        </p:spPr>
        <p:txBody>
          <a:bodyPr>
            <a:normAutofit/>
          </a:bodyPr>
          <a:lstStyle/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35E9F-5835-41BA-971D-98E1483F0432}" type="slidenum">
              <a:rPr lang="es-ES" sz="1200" smtClean="0"/>
              <a:t>9</a:t>
            </a:fld>
            <a:endParaRPr lang="es-ES" sz="1200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809665572"/>
              </p:ext>
            </p:extLst>
          </p:nvPr>
        </p:nvGraphicFramePr>
        <p:xfrm>
          <a:off x="721199" y="1356852"/>
          <a:ext cx="7298813" cy="397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upo 9"/>
          <p:cNvGrpSpPr/>
          <p:nvPr/>
        </p:nvGrpSpPr>
        <p:grpSpPr>
          <a:xfrm>
            <a:off x="7816645" y="1356851"/>
            <a:ext cx="3067687" cy="1891077"/>
            <a:chOff x="-233375" y="484"/>
            <a:chExt cx="3067687" cy="189107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Rectángulo redondeado 10"/>
            <p:cNvSpPr/>
            <p:nvPr/>
          </p:nvSpPr>
          <p:spPr>
            <a:xfrm>
              <a:off x="-233375" y="484"/>
              <a:ext cx="3067687" cy="1891077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ángulo 11"/>
            <p:cNvSpPr/>
            <p:nvPr/>
          </p:nvSpPr>
          <p:spPr>
            <a:xfrm>
              <a:off x="92315" y="92799"/>
              <a:ext cx="2659547" cy="170644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400" kern="1200" dirty="0" smtClean="0"/>
                <a:t>No deben aportar nada, sólo cumplimentar la solicitud</a:t>
              </a:r>
              <a:endParaRPr lang="es-ES" sz="2400" kern="1200" dirty="0"/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7816645" y="3340241"/>
            <a:ext cx="3067686" cy="1891077"/>
            <a:chOff x="-145075" y="2080669"/>
            <a:chExt cx="3071388" cy="189107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Rectángulo redondeado 13"/>
            <p:cNvSpPr/>
            <p:nvPr/>
          </p:nvSpPr>
          <p:spPr>
            <a:xfrm>
              <a:off x="-145075" y="2080669"/>
              <a:ext cx="3071388" cy="1891077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ctángulo 14"/>
            <p:cNvSpPr/>
            <p:nvPr/>
          </p:nvSpPr>
          <p:spPr>
            <a:xfrm>
              <a:off x="99102" y="2172984"/>
              <a:ext cx="2734895" cy="170644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300" kern="1200" dirty="0" smtClean="0"/>
                <a:t>Deben aportar la documentación correspondiente junto a la solicitud</a:t>
              </a:r>
              <a:endParaRPr lang="es-ES" sz="23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4816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MISIÓN FORMACIÓN PROFESIONAL 2017-ALUMNADO.pptx" id="{258EB39E-C006-4CC7-923A-3DF4D7C4134B}" vid="{8EE29F80-7A2B-442D-BE92-3B9C33EC5B5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ADMISIÓN FORMACIÓN PROFESIONAL 2017-ALUMNADO</Template>
  <TotalTime>690</TotalTime>
  <Words>1375</Words>
  <Application>Microsoft Office PowerPoint</Application>
  <PresentationFormat>Panorámica</PresentationFormat>
  <Paragraphs>147</Paragraphs>
  <Slides>23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</vt:lpstr>
      <vt:lpstr>Wingdings 3</vt:lpstr>
      <vt:lpstr>Sector</vt:lpstr>
      <vt:lpstr>ADMISIÓN FORMACIÓN PROFESIONAL BÁSICA 2020/2021   </vt:lpstr>
      <vt:lpstr>REQUISITOS PARA ACCEDER A UN CICLO DE FORMACIÓN PROFESIONAL BÁSICA</vt:lpstr>
      <vt:lpstr>PROPUESTA DE INCORPORACIÓN A UN CICLO DE FP BÁSICA</vt:lpstr>
      <vt:lpstr>PROPUESTA DE INCORPORACIÓN A UN CICLO DE FP BÁSICA</vt:lpstr>
      <vt:lpstr>PROPUESTA DE INCORPORACIÓN A UN CICLO DE FP BÁSICA</vt:lpstr>
      <vt:lpstr>solicitudes</vt:lpstr>
      <vt:lpstr>solicitudes</vt:lpstr>
      <vt:lpstr>solicitudes</vt:lpstr>
      <vt:lpstr>DOCUMENTACIÓN</vt:lpstr>
      <vt:lpstr>PUBLICACIÓN DE LAS ADJUDICACIONES</vt:lpstr>
      <vt:lpstr>ADJUDICACIÓN PROVISIONAL </vt:lpstr>
      <vt:lpstr>ADJUDICACIÓN DEFINITIVA  </vt:lpstr>
      <vt:lpstr>MATRÍCULA</vt:lpstr>
      <vt:lpstr>Gestión de LISTAS DE ESPERA</vt:lpstr>
      <vt:lpstr>GESTIÓN DE LISTAS DE ESPERA</vt:lpstr>
      <vt:lpstr>GESTIÓN DE LISTAS DE ESPERA</vt:lpstr>
      <vt:lpstr>GESTIÓN DE LISTAS DE ESPERA</vt:lpstr>
      <vt:lpstr>PERIODO EXTRAORDINARIO DE SOLICITUD</vt:lpstr>
      <vt:lpstr>PERIODO EXTRAORDINARIO DE SOLICITUD</vt:lpstr>
      <vt:lpstr>Periodo extraordinario de solicitud</vt:lpstr>
      <vt:lpstr>Periodo extraordinario de solicitud</vt:lpstr>
      <vt:lpstr>PERIODO EXTRAORDINARIO DE SOLICITUD</vt:lpstr>
      <vt:lpstr>OBSERVACIONES AL PROCESO DE ADMISIÓN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ADMISIÓN FORMACIÓN PROFESIONAL BÁSICA 2017/2018</dc:title>
  <dc:creator>eebb04 Elena Bravo Bargueno tfno:9252 47440</dc:creator>
  <cp:lastModifiedBy>ROSARIO MARIA MEDINA LOPEZ</cp:lastModifiedBy>
  <cp:revision>86</cp:revision>
  <dcterms:created xsi:type="dcterms:W3CDTF">2017-05-04T13:38:54Z</dcterms:created>
  <dcterms:modified xsi:type="dcterms:W3CDTF">2020-05-21T09:03:29Z</dcterms:modified>
</cp:coreProperties>
</file>