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71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8" r:id="rId5"/>
    <p:sldId id="275" r:id="rId6"/>
    <p:sldId id="276" r:id="rId7"/>
    <p:sldId id="387" r:id="rId8"/>
    <p:sldId id="388" r:id="rId9"/>
    <p:sldId id="323" r:id="rId10"/>
    <p:sldId id="325" r:id="rId11"/>
    <p:sldId id="336" r:id="rId12"/>
    <p:sldId id="333" r:id="rId13"/>
    <p:sldId id="335" r:id="rId14"/>
    <p:sldId id="344" r:id="rId15"/>
    <p:sldId id="349" r:id="rId16"/>
    <p:sldId id="307" r:id="rId17"/>
    <p:sldId id="351" r:id="rId18"/>
    <p:sldId id="365" r:id="rId19"/>
    <p:sldId id="384" r:id="rId20"/>
    <p:sldId id="379" r:id="rId21"/>
    <p:sldId id="352" r:id="rId22"/>
    <p:sldId id="385" r:id="rId23"/>
    <p:sldId id="362" r:id="rId24"/>
    <p:sldId id="357" r:id="rId25"/>
    <p:sldId id="356" r:id="rId26"/>
    <p:sldId id="360" r:id="rId27"/>
    <p:sldId id="361" r:id="rId28"/>
    <p:sldId id="377" r:id="rId29"/>
    <p:sldId id="381" r:id="rId30"/>
    <p:sldId id="375" r:id="rId31"/>
    <p:sldId id="319" r:id="rId32"/>
    <p:sldId id="299" r:id="rId33"/>
    <p:sldId id="386" r:id="rId34"/>
    <p:sldId id="380" r:id="rId35"/>
    <p:sldId id="382" r:id="rId36"/>
    <p:sldId id="383" r:id="rId37"/>
    <p:sldId id="265" r:id="rId38"/>
    <p:sldId id="363" r:id="rId3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A72D4"/>
    <a:srgbClr val="66FFFF"/>
    <a:srgbClr val="F187E2"/>
    <a:srgbClr val="EB53D5"/>
    <a:srgbClr val="F8C4F1"/>
    <a:srgbClr val="00A3C6"/>
    <a:srgbClr val="D7EBFD"/>
    <a:srgbClr val="AFEAFF"/>
    <a:srgbClr val="BA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674" autoAdjust="0"/>
  </p:normalViewPr>
  <p:slideViewPr>
    <p:cSldViewPr>
      <p:cViewPr varScale="1">
        <p:scale>
          <a:sx n="84" d="100"/>
          <a:sy n="84" d="100"/>
        </p:scale>
        <p:origin x="11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27/01/2021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047CA-1F3A-4E9F-A9F7-500F7ED6DDA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9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38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2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73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B0B8-854D-4582-98E3-C0F9E9BBAA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544008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2396-3FDE-4FF1-8F95-2AA80047D4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644237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6E9A-93E9-406B-92E6-39BC97E952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755225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F104-12D9-429C-A6C1-BE4100BAC6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52120550"/>
      </p:ext>
    </p:extLst>
  </p:cSld>
  <p:clrMapOvr>
    <a:masterClrMapping/>
  </p:clrMapOvr>
  <p:transition spd="slow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A195-958C-4EEE-A513-EFB9516EBF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5411679"/>
      </p:ext>
    </p:extLst>
  </p:cSld>
  <p:clrMapOvr>
    <a:masterClrMapping/>
  </p:clrMapOvr>
  <p:transition spd="slow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7890-0F50-4B7B-A1FC-1FB882401E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6396871"/>
      </p:ext>
    </p:extLst>
  </p:cSld>
  <p:clrMapOvr>
    <a:masterClrMapping/>
  </p:clrMapOvr>
  <p:transition spd="slow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92EC-969B-4336-8CB4-353B35C4B7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190387"/>
      </p:ext>
    </p:extLst>
  </p:cSld>
  <p:clrMapOvr>
    <a:masterClrMapping/>
  </p:clrMapOvr>
  <p:transition spd="slow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2A36-C697-4F3C-A7D3-CF155DF8C7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7712636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3122-5B90-47FD-B08F-AE8906C01C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7329224"/>
      </p:ext>
    </p:extLst>
  </p:cSld>
  <p:clrMapOvr>
    <a:masterClrMapping/>
  </p:clrMapOvr>
  <p:transition spd="slow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D2D3-A976-45D0-98B5-30BC9FD0BB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9743130"/>
      </p:ext>
    </p:extLst>
  </p:cSld>
  <p:clrMapOvr>
    <a:masterClrMapping/>
  </p:clrMapOvr>
  <p:transition spd="slow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C910-20F2-4F8F-8128-78D75E7AB3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54821338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6B57-F146-406A-9154-AD5DD9DD15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6533058"/>
      </p:ext>
    </p:extLst>
  </p:cSld>
  <p:clrMapOvr>
    <a:masterClrMapping/>
  </p:clrMapOvr>
  <p:transition spd="slow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4508-242F-413E-9484-D2FF845490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5795926"/>
      </p:ext>
    </p:extLst>
  </p:cSld>
  <p:clrMapOvr>
    <a:masterClrMapping/>
  </p:clrMapOvr>
  <p:transition spd="slow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7331-DA41-44FE-87E0-07A9CF1B01D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1856830"/>
      </p:ext>
    </p:extLst>
  </p:cSld>
  <p:clrMapOvr>
    <a:masterClrMapping/>
  </p:clrMapOvr>
  <p:transition spd="slow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AAE7-5E19-4697-8C49-35EE1339B4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5227233"/>
      </p:ext>
    </p:extLst>
  </p:cSld>
  <p:clrMapOvr>
    <a:masterClrMapping/>
  </p:clrMapOvr>
  <p:transition spd="slow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1793-0F10-4132-89B5-CCD491B9F3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0680832"/>
      </p:ext>
    </p:extLst>
  </p:cSld>
  <p:clrMapOvr>
    <a:masterClrMapping/>
  </p:clrMapOvr>
  <p:transition spd="slow"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35C5-B5DF-4F9D-8D0F-3E19F54B94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5354413"/>
      </p:ext>
    </p:extLst>
  </p:cSld>
  <p:clrMapOvr>
    <a:masterClrMapping/>
  </p:clrMapOvr>
  <p:transition spd="slow">
    <p:pull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767D-9D25-4C92-9321-777656B6AE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6536060"/>
      </p:ext>
    </p:extLst>
  </p:cSld>
  <p:clrMapOvr>
    <a:masterClrMapping/>
  </p:clrMapOvr>
  <p:transition spd="slow">
    <p:pull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EBF5-6BDC-42D6-9C18-DF2C997D37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9760661"/>
      </p:ext>
    </p:extLst>
  </p:cSld>
  <p:clrMapOvr>
    <a:masterClrMapping/>
  </p:clrMapOvr>
  <p:transition spd="slow">
    <p:pull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A264-5EBA-4CBA-9A4B-E66EF7AEFF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3244283"/>
      </p:ext>
    </p:extLst>
  </p:cSld>
  <p:clrMapOvr>
    <a:masterClrMapping/>
  </p:clrMapOvr>
  <p:transition spd="slow">
    <p:pull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8908-9F2A-4428-9E22-6BFCAEDB5F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1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CC29-01E9-4757-9EA2-149D907C1E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407728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B473-5F01-4E80-9153-CDAA2F350E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1241868"/>
      </p:ext>
    </p:extLst>
  </p:cSld>
  <p:clrMapOvr>
    <a:masterClrMapping/>
  </p:clrMapOvr>
  <p:transition spd="slow">
    <p:pull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E4D4-AA67-41D8-BF50-243F88677A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31725392"/>
      </p:ext>
    </p:extLst>
  </p:cSld>
  <p:clrMapOvr>
    <a:masterClrMapping/>
  </p:clrMapOvr>
  <p:transition spd="slow">
    <p:pull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7ABF-2C32-40AD-8078-EE555CEA6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9157073"/>
      </p:ext>
    </p:extLst>
  </p:cSld>
  <p:clrMapOvr>
    <a:masterClrMapping/>
  </p:clrMapOvr>
  <p:transition spd="slow">
    <p:pull dir="l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C93B-4B6F-46C0-A8B1-40FA94857E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3408845"/>
      </p:ext>
    </p:extLst>
  </p:cSld>
  <p:clrMapOvr>
    <a:masterClrMapping/>
  </p:clrMapOvr>
  <p:transition spd="slow">
    <p:pull dir="l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6943-042C-4EED-8DCE-027402DEFC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9892915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8F6F-ADAB-434F-9F37-F53CAA94C1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5145876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DCFC-8821-430E-936D-624E62910D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6084165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D1FB-519C-48C0-89D9-6EFBFBD241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4816746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F94-8E43-4743-8915-BE391F6388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7650958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96C1-CF44-4027-848C-84009EA3F5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21204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6857-5378-40AC-87C6-9982D97F88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1187288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57A414-A826-4229-95A0-3AB0BF60E9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90">
          <a:fgClr>
            <a:srgbClr val="D7E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C61CE-0C61-4BC8-A8F3-16351C179B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es/admision/admision-2-ciclo-infantil-primaria-bachillerat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ducamosclm.castillalamancha.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admision.to@jccm.es" TargetMode="External"/><Relationship Id="rId3" Type="http://schemas.openxmlformats.org/officeDocument/2006/relationships/hyperlink" Target="http://www.educa.jccm.es/" TargetMode="External"/><Relationship Id="rId7" Type="http://schemas.openxmlformats.org/officeDocument/2006/relationships/hyperlink" Target="mailto:admision.gu@jccm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admision.cu@jccm.es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mailto:admision.cr@jccm.es" TargetMode="External"/><Relationship Id="rId10" Type="http://schemas.openxmlformats.org/officeDocument/2006/relationships/hyperlink" Target="mailto:admision.edu@jccm.es" TargetMode="External"/><Relationship Id="rId4" Type="http://schemas.openxmlformats.org/officeDocument/2006/relationships/hyperlink" Target="mailto:admision.ab@jccm.es" TargetMode="External"/><Relationship Id="rId9" Type="http://schemas.openxmlformats.org/officeDocument/2006/relationships/hyperlink" Target="mailto:admision.talavera@jccm.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D7E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41142" y="1700808"/>
            <a:ext cx="3779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FAMILIAS</a:t>
            </a:r>
            <a:endParaRPr lang="es-ES" sz="4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25807" cy="5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"/>
            <a:ext cx="4894364" cy="68523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1143" y="5174124"/>
            <a:ext cx="399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Toda la información del proceso de admisión se encuentra en el </a:t>
            </a:r>
            <a:r>
              <a:rPr lang="es-ES" sz="1600" u="sng" dirty="0" smtClean="0">
                <a:solidFill>
                  <a:srgbClr val="FF0000"/>
                </a:solidFill>
              </a:rPr>
              <a:t>Portal de Educación</a:t>
            </a:r>
            <a:r>
              <a:rPr lang="es-ES" sz="1600" dirty="0" smtClean="0">
                <a:solidFill>
                  <a:srgbClr val="FF0000"/>
                </a:solidFill>
              </a:rPr>
              <a:t>: 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educa.jccm.es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rgbClr val="FF0000"/>
                </a:solidFill>
              </a:rPr>
              <a:t>Recomendamos visita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algn="l">
              <a:defRPr/>
            </a:pPr>
            <a:r>
              <a:rPr lang="es-ES" altLang="es-ES" sz="3200" b="1" u="sng" dirty="0" smtClean="0">
                <a:solidFill>
                  <a:srgbClr val="002060"/>
                </a:solidFill>
              </a:rPr>
              <a:t>7. Expediente académico</a:t>
            </a:r>
            <a:br>
              <a:rPr lang="es-ES" altLang="es-ES" sz="3200" b="1" u="sng" dirty="0" smtClean="0">
                <a:solidFill>
                  <a:srgbClr val="002060"/>
                </a:solidFill>
              </a:rPr>
            </a:br>
            <a:r>
              <a:rPr lang="es-ES" altLang="es-ES" sz="3200" dirty="0" smtClean="0">
                <a:solidFill>
                  <a:srgbClr val="FF0000"/>
                </a:solidFill>
              </a:rPr>
              <a:t>(Solo para Bachillerato)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611560" y="3010622"/>
            <a:ext cx="6767513" cy="33115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5 y 5,9: 1 punto.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6 y 6,9: 2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7 y 7,9: 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8 y 8,9: 4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 media entre 9 y 10: 5 puntos.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838364"/>
            <a:ext cx="8496622" cy="830997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Nota media de 1º a 3º de ESO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517">
            <a:off x="7614155" y="4900923"/>
            <a:ext cx="1050045" cy="147011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425575"/>
          </a:xfrm>
        </p:spPr>
        <p:txBody>
          <a:bodyPr/>
          <a:lstStyle/>
          <a:p>
            <a:pPr>
              <a:defRPr/>
            </a:pPr>
            <a:r>
              <a:rPr lang="es-ES" altLang="es-ES" sz="4800" b="1" dirty="0" smtClean="0">
                <a:solidFill>
                  <a:srgbClr val="002060"/>
                </a:solidFill>
              </a:rPr>
              <a:t>CRITERIOS DE DESEMPATE</a:t>
            </a:r>
            <a:br>
              <a:rPr lang="es-ES" altLang="es-ES" sz="4800" b="1" dirty="0" smtClean="0">
                <a:solidFill>
                  <a:srgbClr val="002060"/>
                </a:solidFill>
              </a:rPr>
            </a:br>
            <a:r>
              <a:rPr lang="es-ES" altLang="es-ES" sz="3200" b="1" dirty="0" smtClean="0">
                <a:solidFill>
                  <a:srgbClr val="002060"/>
                </a:solidFill>
              </a:rPr>
              <a:t>a igualdad de puntos se ordena por: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45108" y="1700213"/>
            <a:ext cx="8727816" cy="504115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1º Hermanos/as matriculados en el centro.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Mayor </a:t>
            </a:r>
            <a:r>
              <a:rPr lang="es-ES" altLang="es-E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puntuación, por este </a:t>
            </a: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orden:</a:t>
            </a:r>
            <a:endParaRPr lang="es-ES" altLang="es-ES" sz="2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2º Proximidad al centro del domicilio familiar, o del lugar de trabajo.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3º Existencia de padres, madres, tutores o tutoras legales que trabajen en el centro.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4º Discapacidad en el alumno, alumna, padres, madres, tutores o tutoras legales, hermanos o hermanas.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5º Condición legal de familia numerosa.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6º Situación de acogimiento familiar del alumno o alumna.</a:t>
            </a: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7º Rentas </a:t>
            </a:r>
            <a:r>
              <a:rPr lang="es-ES" altLang="es-E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anuales de la unidad </a:t>
            </a: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familiar.</a:t>
            </a:r>
            <a:endParaRPr lang="es-ES" altLang="es-E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914400" lvl="2" indent="0" algn="just">
              <a:lnSpc>
                <a:spcPct val="90000"/>
              </a:lnSpc>
              <a:buNone/>
              <a:defRPr/>
            </a:pPr>
            <a:r>
              <a:rPr lang="es-ES" altLang="es-E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8º Expediente académico, en el caso de Bachillerato.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s-ES" alt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 sigue habiendo empate - Número aleatorio de solicitud mediante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altLang="es-ES" sz="2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sorteo que se celebrará el </a:t>
            </a:r>
            <a:r>
              <a:rPr lang="es-ES" altLang="es-ES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28 </a:t>
            </a:r>
            <a:r>
              <a:rPr lang="es-ES" altLang="es-ES" sz="2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de abril de </a:t>
            </a:r>
            <a:r>
              <a:rPr lang="es-ES" altLang="es-ES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2021</a:t>
            </a:r>
            <a:endParaRPr lang="es-ES" altLang="es-ES" sz="24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96">
            <a:off x="7936285" y="5124878"/>
            <a:ext cx="855983" cy="119842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528" y="0"/>
            <a:ext cx="8640960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Solicitudes en EducamosCLM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s-ES" altLang="es-ES" sz="1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ducamosclm.castillalamancha.es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4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través de </a:t>
            </a:r>
            <a:r>
              <a:rPr lang="es-ES" altLang="es-ES" sz="4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lang="es-ES" altLang="es-ES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SECRETARÍA VIRTUAL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95" y="1663403"/>
            <a:ext cx="7314227" cy="27363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839">
            <a:off x="7724266" y="4976696"/>
            <a:ext cx="990513" cy="1386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743248"/>
            <a:ext cx="3373828" cy="18536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84" y="1977374"/>
            <a:ext cx="1415250" cy="5146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0931" y="4496042"/>
            <a:ext cx="373987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Después de entrar en EducamosCLM accedemos a la “</a:t>
            </a:r>
            <a:r>
              <a:rPr lang="es-ES" sz="1800" dirty="0"/>
              <a:t>Secretaría Virtual</a:t>
            </a:r>
            <a:r>
              <a:rPr lang="es-ES" sz="1800" dirty="0" smtClean="0"/>
              <a:t>”.</a:t>
            </a:r>
            <a:endParaRPr lang="es-ES" sz="1800" dirty="0"/>
          </a:p>
        </p:txBody>
      </p:sp>
      <p:sp>
        <p:nvSpPr>
          <p:cNvPr id="2" name="Rectángulo 1"/>
          <p:cNvSpPr/>
          <p:nvPr/>
        </p:nvSpPr>
        <p:spPr>
          <a:xfrm>
            <a:off x="0" y="5529192"/>
            <a:ext cx="4155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ATENCIÓN: LA SOLICITUD DE ADMISIÓN NO ES UNA MATRÍCULA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71600" y="4797152"/>
            <a:ext cx="655272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/>
              <a:t>Hacemos clic en </a:t>
            </a:r>
            <a:r>
              <a:rPr lang="es-ES" sz="2800" dirty="0" smtClean="0"/>
              <a:t>nuestra convocatoria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25090" y="3528049"/>
            <a:ext cx="432048" cy="35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92" y="595220"/>
            <a:ext cx="8956657" cy="401425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691843" y="5033033"/>
            <a:ext cx="1003920" cy="14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82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33261" y="5157192"/>
            <a:ext cx="351803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Si nuestro/a hijo/a no está escolarizado/a, pulsamos sobre el botón del “muñeco” de la parte superior izquierda. </a:t>
            </a:r>
            <a:endParaRPr lang="es-ES" sz="18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" y="660399"/>
            <a:ext cx="9093717" cy="3690541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7092280" y="1628800"/>
            <a:ext cx="1728192" cy="352839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228">
            <a:off x="594272" y="5471155"/>
            <a:ext cx="769299" cy="10770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6717" y="3956912"/>
            <a:ext cx="40632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2060"/>
                </a:solidFill>
              </a:rPr>
              <a:t>Si nuestro/a hijo/a </a:t>
            </a:r>
            <a:r>
              <a:rPr lang="es-ES" sz="1800" dirty="0" smtClean="0">
                <a:solidFill>
                  <a:srgbClr val="002060"/>
                </a:solidFill>
              </a:rPr>
              <a:t> ya está escolarizado/a en un centro educativo aparecerá y pulsamos sobre el candidato/a.</a:t>
            </a:r>
            <a:endParaRPr lang="es-ES" sz="1800" dirty="0">
              <a:solidFill>
                <a:srgbClr val="00206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611560" y="2636912"/>
            <a:ext cx="367361" cy="133675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8032" y="4976014"/>
            <a:ext cx="8543943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002060"/>
                </a:solidFill>
              </a:rPr>
              <a:t> Ya aparece la solicitud en pantalla.</a:t>
            </a:r>
          </a:p>
          <a:p>
            <a:r>
              <a:rPr lang="es-ES" sz="2200" dirty="0" smtClean="0">
                <a:solidFill>
                  <a:srgbClr val="002060"/>
                </a:solidFill>
              </a:rPr>
              <a:t>- Si es alumnado de CLM aparecen todos los campos rellenos, incluido el centro en el que está actualmente matriculado/a.</a:t>
            </a:r>
          </a:p>
          <a:p>
            <a:r>
              <a:rPr lang="es-ES" sz="2200" dirty="0" smtClean="0">
                <a:solidFill>
                  <a:srgbClr val="002060"/>
                </a:solidFill>
              </a:rPr>
              <a:t>- Si aún no está escolarizado/a en CLM, incluidos los alumnos/as de 3 años, </a:t>
            </a:r>
            <a:r>
              <a:rPr lang="es-ES" sz="2200" dirty="0">
                <a:solidFill>
                  <a:srgbClr val="002060"/>
                </a:solidFill>
              </a:rPr>
              <a:t>debemos ir cumplimentando todos nuestros datos. </a:t>
            </a:r>
            <a:endParaRPr lang="es-ES" sz="2200" dirty="0" smtClean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60011" cy="4941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373671" y="438835"/>
            <a:ext cx="616720" cy="86343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11560" y="1124744"/>
            <a:ext cx="936104" cy="283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47564" y="2420888"/>
            <a:ext cx="1908212" cy="19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995792" y="39330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Muy importante el correo electrónico para notificaciones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864981" y="3875856"/>
            <a:ext cx="1152128" cy="28803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283968" y="3212976"/>
            <a:ext cx="724793" cy="95091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83568" y="4163888"/>
            <a:ext cx="1584176" cy="2012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63089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0310" y="3113147"/>
            <a:ext cx="8683380" cy="3508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	En este </a:t>
            </a:r>
            <a:r>
              <a:rPr lang="es-ES" sz="2000" dirty="0">
                <a:solidFill>
                  <a:srgbClr val="002060"/>
                </a:solidFill>
              </a:rPr>
              <a:t>apartado indicaremos </a:t>
            </a:r>
            <a:r>
              <a:rPr lang="es-ES" sz="2000" dirty="0" smtClean="0">
                <a:solidFill>
                  <a:srgbClr val="002060"/>
                </a:solidFill>
              </a:rPr>
              <a:t>la etapa, curso y </a:t>
            </a:r>
            <a:r>
              <a:rPr lang="es-ES" sz="2000" dirty="0">
                <a:solidFill>
                  <a:srgbClr val="002060"/>
                </a:solidFill>
              </a:rPr>
              <a:t>los centros educativos </a:t>
            </a:r>
            <a:r>
              <a:rPr lang="es-ES" sz="2000" dirty="0" smtClean="0">
                <a:solidFill>
                  <a:srgbClr val="002060"/>
                </a:solidFill>
              </a:rPr>
              <a:t>deseados </a:t>
            </a:r>
            <a:r>
              <a:rPr lang="es-ES" sz="2000" dirty="0">
                <a:solidFill>
                  <a:srgbClr val="002060"/>
                </a:solidFill>
              </a:rPr>
              <a:t>por orden de </a:t>
            </a:r>
            <a:r>
              <a:rPr lang="es-ES" sz="2000" dirty="0" smtClean="0">
                <a:solidFill>
                  <a:srgbClr val="002060"/>
                </a:solidFill>
              </a:rPr>
              <a:t>preferencia y si solicitamos enseñanza bilingüe. </a:t>
            </a:r>
          </a:p>
          <a:p>
            <a:r>
              <a:rPr lang="es-ES" sz="2000" b="1" u="sng" dirty="0" smtClean="0">
                <a:solidFill>
                  <a:srgbClr val="002060"/>
                </a:solidFill>
              </a:rPr>
              <a:t>Se recomienda completar los 6 centros</a:t>
            </a:r>
            <a:r>
              <a:rPr lang="es-ES" sz="2000" b="1" dirty="0" smtClean="0">
                <a:solidFill>
                  <a:srgbClr val="002060"/>
                </a:solidFill>
              </a:rPr>
              <a:t>, </a:t>
            </a:r>
            <a:r>
              <a:rPr lang="es-ES" sz="2000" dirty="0" smtClean="0">
                <a:solidFill>
                  <a:srgbClr val="002060"/>
                </a:solidFill>
              </a:rPr>
              <a:t>ya que, de lo contrario, nos podrían asignar uno no elegido.</a:t>
            </a:r>
            <a:endParaRPr lang="es-ES" sz="2200" dirty="0" smtClean="0">
              <a:solidFill>
                <a:srgbClr val="002060"/>
              </a:solidFill>
            </a:endParaRPr>
          </a:p>
          <a:p>
            <a:r>
              <a:rPr lang="es-ES" sz="1800" b="1" u="sng" dirty="0" smtClean="0">
                <a:solidFill>
                  <a:srgbClr val="002060"/>
                </a:solidFill>
              </a:rPr>
              <a:t>Para cambios de centro </a:t>
            </a:r>
            <a:r>
              <a:rPr lang="es-ES" sz="1800" dirty="0" smtClean="0">
                <a:solidFill>
                  <a:srgbClr val="002060"/>
                </a:solidFill>
              </a:rPr>
              <a:t>deberemos marcar “SI o NO </a:t>
            </a:r>
            <a:r>
              <a:rPr lang="es-ES" sz="1800" i="1" dirty="0" smtClean="0">
                <a:solidFill>
                  <a:srgbClr val="002060"/>
                </a:solidFill>
              </a:rPr>
              <a:t>deseo permanecer en mi centro de procedencia</a:t>
            </a:r>
            <a:r>
              <a:rPr lang="es-ES" sz="1800" dirty="0" smtClean="0">
                <a:solidFill>
                  <a:srgbClr val="002060"/>
                </a:solidFill>
              </a:rPr>
              <a:t>” ya que me pueden asignar un centro que no he solicitado si por baremo o vacantes no me asignan el centro deseado.</a:t>
            </a:r>
          </a:p>
          <a:p>
            <a:endParaRPr lang="es-ES" sz="800" dirty="0">
              <a:solidFill>
                <a:srgbClr val="002060"/>
              </a:solidFill>
            </a:endParaRPr>
          </a:p>
          <a:p>
            <a:pPr algn="ctr"/>
            <a:endParaRPr lang="es-ES" sz="1200" dirty="0" smtClean="0"/>
          </a:p>
          <a:p>
            <a:pPr algn="ctr"/>
            <a:r>
              <a:rPr lang="es-ES" sz="1200" dirty="0" smtClean="0"/>
              <a:t>Los </a:t>
            </a:r>
            <a:r>
              <a:rPr lang="es-ES" sz="1200" dirty="0"/>
              <a:t>centros de interés según la zona educativa </a:t>
            </a:r>
            <a:r>
              <a:rPr lang="es-ES" sz="1200" dirty="0" smtClean="0"/>
              <a:t>se pueden consultar en </a:t>
            </a:r>
            <a:r>
              <a:rPr lang="es-ES" sz="1200" dirty="0"/>
              <a:t>el </a:t>
            </a:r>
            <a:r>
              <a:rPr lang="es-ES" sz="1200" dirty="0" smtClean="0">
                <a:solidFill>
                  <a:srgbClr val="FF0000"/>
                </a:solidFill>
              </a:rPr>
              <a:t>Portal </a:t>
            </a:r>
            <a:r>
              <a:rPr lang="es-ES" sz="1200" dirty="0">
                <a:solidFill>
                  <a:srgbClr val="FF0000"/>
                </a:solidFill>
              </a:rPr>
              <a:t>de Educación</a:t>
            </a:r>
            <a:r>
              <a:rPr lang="es-ES" sz="1200" dirty="0"/>
              <a:t>, </a:t>
            </a:r>
            <a:r>
              <a:rPr lang="es-ES" sz="1200" b="1" u="sng" dirty="0" smtClean="0">
                <a:hlinkClick r:id="rId3"/>
              </a:rPr>
              <a:t>http</a:t>
            </a:r>
            <a:r>
              <a:rPr lang="es-ES" sz="1200" b="1" u="sng" dirty="0">
                <a:hlinkClick r:id="rId3"/>
              </a:rPr>
              <a:t>://</a:t>
            </a:r>
            <a:r>
              <a:rPr lang="es-ES" sz="1200" b="1" u="sng" dirty="0" smtClean="0">
                <a:hlinkClick r:id="rId3"/>
              </a:rPr>
              <a:t>www.educa.jccm.es/es/admision/admision-2-ciclo-infantil-primaria-bachillerato</a:t>
            </a:r>
            <a:endParaRPr lang="es-ES" sz="1200" b="1" u="sng" dirty="0" smtClean="0"/>
          </a:p>
          <a:p>
            <a:pPr algn="ctr"/>
            <a:r>
              <a:rPr lang="es-ES" sz="1200" dirty="0" smtClean="0"/>
              <a:t>para </a:t>
            </a:r>
            <a:r>
              <a:rPr lang="es-ES" sz="1200" dirty="0"/>
              <a:t>el caso de localidades en que exista más de una zona educativa</a:t>
            </a:r>
            <a:r>
              <a:rPr lang="es-ES" sz="1200" dirty="0" smtClean="0"/>
              <a:t>.</a:t>
            </a:r>
          </a:p>
          <a:p>
            <a:endParaRPr lang="es-E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091165" y="5638363"/>
            <a:ext cx="738532" cy="10339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" y="272181"/>
            <a:ext cx="8948313" cy="2644147"/>
          </a:xfrm>
          <a:prstGeom prst="rect">
            <a:avLst/>
          </a:prstGeom>
        </p:spPr>
      </p:pic>
      <p:cxnSp>
        <p:nvCxnSpPr>
          <p:cNvPr id="6" name="Conector angular 5"/>
          <p:cNvCxnSpPr>
            <a:stCxn id="5" idx="1"/>
          </p:cNvCxnSpPr>
          <p:nvPr/>
        </p:nvCxnSpPr>
        <p:spPr>
          <a:xfrm rot="10800000">
            <a:off x="81348" y="2805404"/>
            <a:ext cx="148963" cy="2062070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2202" y="226646"/>
            <a:ext cx="4293774" cy="3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2202" y="2528900"/>
            <a:ext cx="501385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44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8" y="2008930"/>
            <a:ext cx="8271258" cy="276376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010428" y="2211563"/>
            <a:ext cx="576064" cy="308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2420888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91725" y="3301471"/>
            <a:ext cx="15121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2" y="3899301"/>
            <a:ext cx="3844687" cy="6760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90283" y="3827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Poner parte del nombre propio de la vía, sin escribir calle, avenida…y luego seleccionar en el cuadro siguiente.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93740" y="3787346"/>
            <a:ext cx="1008112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49011" y="3987982"/>
            <a:ext cx="693230" cy="19726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836189" y="49128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Hacer clic sobre la vía seleccionada para que aparezca grabada en el recuadro de abajo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691408" y="4690837"/>
            <a:ext cx="0" cy="3033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1967315" y="4393501"/>
            <a:ext cx="1669074" cy="297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4060800" y="76159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El domicilio que hay que alegar es en el que está empadronado el alumno/a con sus progenitores o tutores/as legales. </a:t>
            </a:r>
            <a:r>
              <a:rPr lang="es-ES" sz="1600" b="1" dirty="0" smtClean="0">
                <a:solidFill>
                  <a:srgbClr val="FF0000"/>
                </a:solidFill>
              </a:rPr>
              <a:t>Si el domicilio de ambos </a:t>
            </a:r>
            <a:r>
              <a:rPr lang="es-ES" sz="1600" b="1" u="sng" dirty="0" smtClean="0">
                <a:solidFill>
                  <a:srgbClr val="FF0000"/>
                </a:solidFill>
              </a:rPr>
              <a:t>no coincide </a:t>
            </a:r>
            <a:r>
              <a:rPr lang="es-ES" sz="1600" b="1" dirty="0" smtClean="0"/>
              <a:t>debemos indicar con cuál de ellos está empadronado/a.</a:t>
            </a:r>
            <a:endParaRPr lang="es-E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9552" y="541013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Hay que rellenar </a:t>
            </a:r>
            <a:r>
              <a:rPr lang="es-ES" sz="1600" b="1" u="sng" dirty="0" smtClean="0">
                <a:solidFill>
                  <a:srgbClr val="FF0000"/>
                </a:solidFill>
              </a:rPr>
              <a:t>por orden</a:t>
            </a:r>
            <a:r>
              <a:rPr lang="es-ES" sz="1600" b="1" dirty="0" smtClean="0"/>
              <a:t>, Provincia/Municipio y Localidad y aparecerán todas las calles correspondientes a la localidad. Seleccionar en el recuadro la que corresponda y después completar con nº/piso/…y código postal.</a:t>
            </a:r>
            <a:endParaRPr lang="es-ES" sz="1600" b="1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876256" y="1910181"/>
            <a:ext cx="206515" cy="18068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85892" y="75902"/>
            <a:ext cx="26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CRITERIOS</a:t>
            </a:r>
            <a:endParaRPr lang="es-E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9933" y="910014"/>
            <a:ext cx="350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Rellenar si existen hermanos/as/padres o madres que </a:t>
            </a:r>
            <a:r>
              <a:rPr lang="es-ES" sz="1600" b="1" u="sng" dirty="0" smtClean="0"/>
              <a:t>estudien o trabajen en los centros solicitados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cxnSp>
        <p:nvCxnSpPr>
          <p:cNvPr id="37" name="Conector angular 36"/>
          <p:cNvCxnSpPr>
            <a:stCxn id="35" idx="1"/>
          </p:cNvCxnSpPr>
          <p:nvPr/>
        </p:nvCxnSpPr>
        <p:spPr>
          <a:xfrm rot="10800000" flipH="1" flipV="1">
            <a:off x="269933" y="1422513"/>
            <a:ext cx="121790" cy="1206631"/>
          </a:xfrm>
          <a:prstGeom prst="bentConnector4">
            <a:avLst>
              <a:gd name="adj1" fmla="val -187700"/>
              <a:gd name="adj2" fmla="val 7123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3029700" y="260648"/>
            <a:ext cx="5934788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 obligatorio marcar SI o NO y rellenar lo correspondiente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7424348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8" grpId="0"/>
      <p:bldP spid="24" grpId="0" animBg="1"/>
      <p:bldP spid="28" grpId="0"/>
      <p:bldP spid="30" grpId="0"/>
      <p:bldP spid="35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0" y="1449511"/>
            <a:ext cx="8723446" cy="343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871" y="4274786"/>
            <a:ext cx="3071427" cy="13782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188544" y="4000049"/>
            <a:ext cx="720080" cy="264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643297" y="1786759"/>
            <a:ext cx="703718" cy="19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986975" y="1487988"/>
            <a:ext cx="720080" cy="2913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203848" y="2585465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677371" y="2266461"/>
            <a:ext cx="689992" cy="25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805911" y="307450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764478" y="3352007"/>
            <a:ext cx="576064" cy="332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92914" y="221633"/>
            <a:ext cx="694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Debemos marcar SI – NO en cada criterio y en caso afirmativo, rellenar los formularios que se desplieguen en su caso.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24366" y="389778"/>
            <a:ext cx="738532" cy="1033982"/>
          </a:xfrm>
          <a:prstGeom prst="rect">
            <a:avLst/>
          </a:prstGeom>
        </p:spPr>
      </p:pic>
      <p:cxnSp>
        <p:nvCxnSpPr>
          <p:cNvPr id="13" name="Conector angular 12"/>
          <p:cNvCxnSpPr/>
          <p:nvPr/>
        </p:nvCxnSpPr>
        <p:spPr>
          <a:xfrm flipH="1" flipV="1">
            <a:off x="6215523" y="4356042"/>
            <a:ext cx="2530752" cy="1915465"/>
          </a:xfrm>
          <a:prstGeom prst="bentConnector3">
            <a:avLst>
              <a:gd name="adj1" fmla="val -90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00" y="4886724"/>
            <a:ext cx="6305550" cy="4762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965186" y="4630569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699792" y="5391483"/>
            <a:ext cx="6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Si el alumno/a está matriculado/a en un conservatorio de Música o Danza de CLM </a:t>
            </a:r>
            <a:r>
              <a:rPr lang="es-ES" sz="1600" b="1" u="sng" dirty="0" smtClean="0">
                <a:solidFill>
                  <a:srgbClr val="002060"/>
                </a:solidFill>
              </a:rPr>
              <a:t>aparecerá por defecto </a:t>
            </a:r>
            <a:r>
              <a:rPr lang="es-ES" sz="1600" b="1" dirty="0" smtClean="0">
                <a:solidFill>
                  <a:srgbClr val="002060"/>
                </a:solidFill>
              </a:rPr>
              <a:t>el centro y nivel, sólo hay que pinchar Si o NO en caso de solicitar simultaneidad en los centros establecidos en las Resoluciones Provinciales.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8196" y="5979119"/>
            <a:ext cx="226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Por último pinchar en la declaración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76367" y="4990609"/>
            <a:ext cx="357548" cy="10625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049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  <p:bldP spid="14" grpId="0" animBg="1"/>
      <p:bldP spid="15" grpId="0" animBg="1"/>
      <p:bldP spid="7" grpId="0" animBg="1"/>
      <p:bldP spid="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5126084"/>
            <a:ext cx="8612608" cy="1600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/>
              <a:t>Para aquellos datos que </a:t>
            </a:r>
            <a:r>
              <a:rPr lang="es-ES" sz="1400" b="1" u="sng" dirty="0" smtClean="0">
                <a:solidFill>
                  <a:srgbClr val="FF0000"/>
                </a:solidFill>
              </a:rPr>
              <a:t>SE OPONGA </a:t>
            </a:r>
            <a:r>
              <a:rPr lang="es-ES" sz="1400" b="1" u="sng" dirty="0" smtClean="0"/>
              <a:t>a </a:t>
            </a:r>
            <a:r>
              <a:rPr lang="es-ES" sz="1400" b="1" u="sng" dirty="0"/>
              <a:t>hacer la comprobación </a:t>
            </a:r>
            <a:r>
              <a:rPr lang="es-ES" sz="1400" b="1" u="sng" dirty="0" smtClean="0"/>
              <a:t>de oficio,</a:t>
            </a:r>
            <a:r>
              <a:rPr lang="es-ES" sz="1400" b="1" dirty="0" smtClean="0"/>
              <a:t> es </a:t>
            </a:r>
            <a:r>
              <a:rPr lang="es-ES" sz="1400" b="1" dirty="0"/>
              <a:t>necesario adjuntar la documentación oportuna que justifique los criterios alegados en la solicitud, </a:t>
            </a:r>
            <a:r>
              <a:rPr lang="es-ES" sz="1400" dirty="0"/>
              <a:t>para ello se pulsa donde pone “Examinar” de modo que se acceda a la carpeta de su ordenador en la que está el documento justificativo y se adjunta</a:t>
            </a:r>
            <a:r>
              <a:rPr lang="es-ES" sz="1400" b="1" dirty="0"/>
              <a:t>. Los documentos a adjuntar </a:t>
            </a:r>
            <a:r>
              <a:rPr lang="es-ES" sz="1400" b="1" u="sng" dirty="0"/>
              <a:t>deberán tener formato PDF, con un máximo de 5 MB y en el nombre únicamente letras, </a:t>
            </a:r>
            <a:r>
              <a:rPr lang="es-ES" sz="1400" b="1" u="sng" dirty="0" smtClean="0"/>
              <a:t>números, guion alto y sin espacios. </a:t>
            </a:r>
          </a:p>
          <a:p>
            <a:r>
              <a:rPr lang="es-ES" sz="1400" dirty="0" smtClean="0"/>
              <a:t>(En </a:t>
            </a:r>
            <a:r>
              <a:rPr lang="es-ES" sz="1400" dirty="0"/>
              <a:t>caso de no adjuntar la documentación de manera telemática, se deberá aportar de manera </a:t>
            </a:r>
            <a:r>
              <a:rPr lang="es-ES" sz="1400" dirty="0" smtClean="0"/>
              <a:t>presencial con cita previa </a:t>
            </a:r>
            <a:r>
              <a:rPr lang="es-ES" sz="1400" dirty="0"/>
              <a:t>en la Secretaria del centro solicitado como 1ª </a:t>
            </a:r>
            <a:r>
              <a:rPr lang="es-ES" sz="1400" dirty="0" smtClean="0"/>
              <a:t>opción).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3" y="820186"/>
            <a:ext cx="9112347" cy="4181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8791" y="212582"/>
            <a:ext cx="777686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Los solicitantes con </a:t>
            </a:r>
            <a:r>
              <a:rPr lang="es-ES" sz="1600" b="1" u="sng" dirty="0" smtClean="0">
                <a:solidFill>
                  <a:srgbClr val="FF0000"/>
                </a:solidFill>
              </a:rPr>
              <a:t>PASAPORTE</a:t>
            </a:r>
            <a:r>
              <a:rPr lang="es-ES" sz="1600" b="1" dirty="0" smtClean="0"/>
              <a:t> deberán oponerse a los criterios de baremo que se han alegado y adjuntar la documentación correspondiente.</a:t>
            </a:r>
            <a:endParaRPr lang="es-ES" sz="1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563230" y="121091"/>
            <a:ext cx="379622" cy="5314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482" y="1640190"/>
            <a:ext cx="5952678" cy="276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4" name="Conector angular 13"/>
          <p:cNvCxnSpPr>
            <a:endCxn id="5" idx="3"/>
          </p:cNvCxnSpPr>
          <p:nvPr/>
        </p:nvCxnSpPr>
        <p:spPr>
          <a:xfrm flipV="1">
            <a:off x="6084168" y="504970"/>
            <a:ext cx="2121487" cy="1267846"/>
          </a:xfrm>
          <a:prstGeom prst="bentConnector3">
            <a:avLst>
              <a:gd name="adj1" fmla="val 110775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23528" y="3378370"/>
            <a:ext cx="915926" cy="17782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323528" y="3956990"/>
            <a:ext cx="915926" cy="11506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75358" y="2870285"/>
            <a:ext cx="864096" cy="22373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6084168" y="2838311"/>
            <a:ext cx="864096" cy="22735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6084168" y="3378370"/>
            <a:ext cx="864096" cy="173346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6153130" y="3948323"/>
            <a:ext cx="795134" cy="11635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741370" y="3726459"/>
            <a:ext cx="255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Autorización expresa si alegamos criterio de Renta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1308416" y="4365104"/>
            <a:ext cx="2580016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107504" y="98072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8611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63713" y="1323648"/>
            <a:ext cx="7235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Decreto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1/2017, de 10 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enero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(DOCM de 13 de enero).</a:t>
            </a:r>
            <a:endParaRPr lang="es-ES" altLang="es-ES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Orden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5/2017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de 19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enero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(DOCM de 30 de enero)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desarrollo del Decreto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Orden de 1/2020 de 9 de enero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que modifica la Orden 5/5017. (DOCM 16 de enero).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419475" y="309563"/>
            <a:ext cx="35646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Normativa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3850" y="3489445"/>
            <a:ext cx="8569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Resolución</a:t>
            </a: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30 de diciembre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2020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por la que se publica la convocatoria de admisión de alumnado para el curso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2021/22.</a:t>
            </a:r>
          </a:p>
          <a:p>
            <a:pPr algn="just">
              <a:buClr>
                <a:srgbClr val="002060"/>
              </a:buClr>
              <a:defRPr/>
            </a:pPr>
            <a:endParaRPr lang="es-ES" altLang="es-ES" sz="24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Resoluciones </a:t>
            </a:r>
            <a:r>
              <a:rPr lang="es-ES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Provinciales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las personas titulares de cada </a:t>
            </a:r>
            <a:r>
              <a:rPr lang="es-ES" altLang="es-ES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Delegación 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Provincial sobre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áreas de influencia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s-ES" altLang="es-ES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centros adscritos</a:t>
            </a:r>
            <a:r>
              <a:rPr lang="es-ES" altLang="es-ES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y </a:t>
            </a:r>
            <a:r>
              <a:rPr lang="es-ES" alt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vacantes. </a:t>
            </a:r>
          </a:p>
          <a:p>
            <a:pPr algn="ctr">
              <a:buClr>
                <a:srgbClr val="002060"/>
              </a:buClr>
              <a:defRPr/>
            </a:pP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Publicaciones Provinciales en el </a:t>
            </a:r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Portal de Educación 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a partir del </a:t>
            </a:r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26 de enero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altLang="es-ES" sz="1800" b="1" dirty="0">
              <a:solidFill>
                <a:srgbClr val="7030A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 eaLnBrk="1" hangingPunct="1">
              <a:buClr>
                <a:schemeClr val="bg1">
                  <a:lumMod val="50000"/>
                </a:schemeClr>
              </a:buClr>
              <a:tabLst>
                <a:tab pos="457200" algn="l"/>
              </a:tabLst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57547" y="285803"/>
            <a:ext cx="1341733" cy="187849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"/>
            <a:ext cx="9144000" cy="6864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8" y="794321"/>
            <a:ext cx="9005912" cy="15232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77072"/>
            <a:ext cx="8967040" cy="26555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6" y="21817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Datos alegados con certificación de empresas o entidades privadas u otras Comunidades Autónomas</a:t>
            </a:r>
          </a:p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Hay que seleccionar y adjuntar dichos certificados en “Examinar”</a:t>
            </a:r>
            <a:endParaRPr lang="es-E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504" y="3707740"/>
            <a:ext cx="867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Si la solicitud se firma por un tutor/a se tiene que declarar y documentar.</a:t>
            </a:r>
            <a:endParaRPr lang="es-ES" sz="18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429873"/>
            <a:ext cx="8784976" cy="111825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Deberán realizar la firma telemática </a:t>
            </a:r>
            <a:r>
              <a:rPr lang="es-ES" alt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DOS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progenitores/as o los dos tutores/as legales del alumno/alumna,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también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Bachillerato para menores de edad.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 CASO CONTRARIO NO SE REGISTRA LA SOLICITUD</a:t>
            </a:r>
            <a:endParaRPr lang="es-ES" altLang="es-E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9512" y="792156"/>
            <a:ext cx="6192688" cy="2605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516216" y="741391"/>
            <a:ext cx="504056" cy="131945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516216" y="744193"/>
            <a:ext cx="504056" cy="7256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3528" y="4293096"/>
            <a:ext cx="4968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967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55976" y="6067906"/>
            <a:ext cx="273630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27940" algn="ctr"/>
            <a:r>
              <a:rPr lang="es-ES" sz="1400" b="1" dirty="0" smtClean="0">
                <a:solidFill>
                  <a:srgbClr val="002060"/>
                </a:solidFill>
              </a:rPr>
              <a:t>Al terminar validamos </a:t>
            </a:r>
            <a:endParaRPr lang="es-ES" sz="1400" b="1" dirty="0">
              <a:solidFill>
                <a:srgbClr val="00206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81040" y="119208"/>
            <a:ext cx="517725" cy="7248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03" y="1052736"/>
            <a:ext cx="8840393" cy="496855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1803" y="1243649"/>
            <a:ext cx="8092606" cy="2308324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Esta casilla se selecciona en caso de que autoricemos al centro a presentar la solicitud si no tenemos usuario y contraseña.</a:t>
            </a:r>
            <a:endParaRPr lang="es-ES" sz="3600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6732240" y="1196752"/>
            <a:ext cx="2016224" cy="48245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51803" y="3645024"/>
            <a:ext cx="600437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725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5536" y="4948328"/>
            <a:ext cx="79928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2060"/>
                </a:solidFill>
              </a:rPr>
              <a:t>A continuación es necesario pulsar el botón de firma en la parte superior derecha, para continuar con el proceso de </a:t>
            </a:r>
            <a:r>
              <a:rPr lang="es-ES_tradnl" sz="3000" dirty="0" err="1" smtClean="0">
                <a:solidFill>
                  <a:srgbClr val="002060"/>
                </a:solidFill>
              </a:rPr>
              <a:t>teletramitación</a:t>
            </a:r>
            <a:r>
              <a:rPr lang="es-ES_tradnl" sz="3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80162"/>
            <a:ext cx="89289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El sistema realiza ahora una serie de comprobaciones sobre nuestra solicitud. Si todo es correcto, nos muestra un resumen de la misma. Si no es así, nos avisa de ello y podemos corregir los </a:t>
            </a:r>
            <a:r>
              <a:rPr lang="es-ES" sz="2000" dirty="0" smtClean="0">
                <a:solidFill>
                  <a:srgbClr val="002060"/>
                </a:solidFill>
              </a:rPr>
              <a:t>errores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		Cuando la solicitud esté correcta aparece este</a:t>
            </a:r>
          </a:p>
          <a:p>
            <a:pPr algn="ctr"/>
            <a:r>
              <a:rPr lang="es-ES_tradnl" sz="2000" dirty="0" smtClean="0">
                <a:solidFill>
                  <a:srgbClr val="002060"/>
                </a:solidFill>
              </a:rPr>
              <a:t>Mensaje: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11166" y="5681579"/>
            <a:ext cx="763412" cy="1068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" y="2141919"/>
            <a:ext cx="9101409" cy="1136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67" y="3669708"/>
            <a:ext cx="1881161" cy="84214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2298763" y="3993758"/>
            <a:ext cx="5256584" cy="1076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27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" y="-13111"/>
            <a:ext cx="9144000" cy="686492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3238" y="2590902"/>
            <a:ext cx="6912767" cy="329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El sistema nos recuerda que la solicitudes deben ser firmadas por los dos progenitores/as o tutores/as legales, incluidas las solicitudes de Bachillerato si el alumno/a es menor de edad.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Si acepta, </a:t>
            </a:r>
            <a:r>
              <a:rPr lang="es-ES" sz="1600" dirty="0" smtClean="0">
                <a:solidFill>
                  <a:srgbClr val="002060"/>
                </a:solidFill>
              </a:rPr>
              <a:t>le saldrá otra pantalla con un resumen de la solicitud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y el botón para la firma con usuario y contraseña del segundo tutor. 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S</a:t>
            </a:r>
            <a:r>
              <a:rPr lang="es-ES" sz="1600" b="1" dirty="0" smtClean="0">
                <a:solidFill>
                  <a:srgbClr val="002060"/>
                </a:solidFill>
              </a:rPr>
              <a:t>i cancela</a:t>
            </a:r>
            <a:r>
              <a:rPr lang="es-ES" sz="1600" dirty="0" smtClean="0">
                <a:solidFill>
                  <a:srgbClr val="002060"/>
                </a:solidFill>
              </a:rPr>
              <a:t>, el segundo tutor puede firmarlo en cualquier momento entrando en la plataforma EducamosCLM.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Secretaría Virtual - Mis trámites-Mis solicitudes- Pendientes de firma.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Tendrá la solicitud pendiente de firma hasta completar el proceso.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6279">
            <a:off x="318303" y="239059"/>
            <a:ext cx="1003920" cy="14055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" y="167946"/>
            <a:ext cx="8908739" cy="2422956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1763688" y="1412777"/>
            <a:ext cx="2664296" cy="1214523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995936" y="1959098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419349"/>
            <a:ext cx="2463017" cy="8251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132" y="4391795"/>
            <a:ext cx="1017903" cy="212543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V="1">
            <a:off x="6372200" y="4734717"/>
            <a:ext cx="1368152" cy="5622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370140" y="5263190"/>
            <a:ext cx="1257992" cy="3379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19" idx="1"/>
          </p:cNvCxnSpPr>
          <p:nvPr/>
        </p:nvCxnSpPr>
        <p:spPr>
          <a:xfrm>
            <a:off x="6368426" y="5280086"/>
            <a:ext cx="1259706" cy="1744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368426" y="5280086"/>
            <a:ext cx="1401373" cy="5232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134" y="2942450"/>
            <a:ext cx="1200150" cy="447675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 flipV="1">
            <a:off x="5988627" y="3222705"/>
            <a:ext cx="2362725" cy="4316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00192" y="3997283"/>
            <a:ext cx="69894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699792" y="836712"/>
            <a:ext cx="3288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1834160"/>
            <a:ext cx="7704856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Finalmente, </a:t>
            </a:r>
            <a:r>
              <a:rPr lang="es-ES" sz="2000" dirty="0">
                <a:solidFill>
                  <a:srgbClr val="002060"/>
                </a:solidFill>
              </a:rPr>
              <a:t>el programa nos mostrará nuestra solicitud  </a:t>
            </a:r>
            <a:r>
              <a:rPr lang="es-ES" sz="2000" dirty="0" smtClean="0">
                <a:solidFill>
                  <a:srgbClr val="002060"/>
                </a:solidFill>
              </a:rPr>
              <a:t>tramitada correctamente, </a:t>
            </a:r>
            <a:endParaRPr lang="es-ES" sz="2000" dirty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 “</a:t>
            </a:r>
            <a:r>
              <a:rPr lang="es-ES" sz="2000" i="1" dirty="0" smtClean="0">
                <a:solidFill>
                  <a:srgbClr val="002060"/>
                </a:solidFill>
              </a:rPr>
              <a:t>Su solicitud ha sido presentada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Fecha y Hora 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smtClean="0">
                <a:solidFill>
                  <a:srgbClr val="002060"/>
                </a:solidFill>
              </a:rPr>
              <a:t>                                                   Nº de registro</a:t>
            </a: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6999357" cy="12134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582">
            <a:off x="275971" y="239286"/>
            <a:ext cx="571446" cy="80005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3707904" y="110111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943876" y="1412776"/>
            <a:ext cx="1899932" cy="421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5796136" y="1443448"/>
            <a:ext cx="2030805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6" y="3278400"/>
            <a:ext cx="7495792" cy="166975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79512" y="4437112"/>
            <a:ext cx="879236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Puede consultar la solicitud realizada en EducamosCLM en el apartado </a:t>
            </a:r>
            <a:r>
              <a:rPr lang="es-ES" sz="1600" b="1" dirty="0" smtClean="0">
                <a:solidFill>
                  <a:srgbClr val="FF0000"/>
                </a:solidFill>
              </a:rPr>
              <a:t>“CÓMO VAN MIS TRÁMITES”. </a:t>
            </a:r>
            <a:r>
              <a:rPr lang="es-ES" sz="1600" dirty="0" smtClean="0"/>
              <a:t>Seleccionando al alumno/a solicitante y en la opción </a:t>
            </a:r>
            <a:r>
              <a:rPr lang="es-ES" sz="1600" i="1" dirty="0" smtClean="0">
                <a:solidFill>
                  <a:srgbClr val="FF0000"/>
                </a:solidFill>
              </a:rPr>
              <a:t>“</a:t>
            </a:r>
            <a:r>
              <a:rPr lang="es-ES" sz="1600" i="1" u="sng" dirty="0" smtClean="0">
                <a:solidFill>
                  <a:srgbClr val="FF0000"/>
                </a:solidFill>
              </a:rPr>
              <a:t>Ver solicitud</a:t>
            </a:r>
            <a:r>
              <a:rPr lang="es-ES" sz="1600" i="1" dirty="0" smtClean="0">
                <a:solidFill>
                  <a:srgbClr val="FF0000"/>
                </a:solidFill>
              </a:rPr>
              <a:t>” </a:t>
            </a:r>
            <a:r>
              <a:rPr lang="es-ES" sz="1600" dirty="0" smtClean="0"/>
              <a:t>permite ver la solicitud finalizada, imprimirla o proseguir si no está registrada.</a:t>
            </a:r>
            <a:endParaRPr lang="es-ES" sz="1600" i="1" dirty="0"/>
          </a:p>
          <a:p>
            <a:pPr algn="just"/>
            <a:r>
              <a:rPr lang="es-ES" sz="1600" i="1" dirty="0" smtClean="0"/>
              <a:t>   </a:t>
            </a:r>
            <a:r>
              <a:rPr lang="es-ES" sz="1600" dirty="0" smtClean="0"/>
              <a:t>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</a:t>
            </a:r>
            <a:r>
              <a:rPr lang="es-ES" sz="1600" b="1" u="sng" dirty="0"/>
              <a:t>en borrador </a:t>
            </a:r>
            <a:r>
              <a:rPr lang="es-ES" sz="1600" dirty="0"/>
              <a:t>(sin ninguna firma) el </a:t>
            </a:r>
            <a:r>
              <a:rPr lang="es-ES" sz="1600" dirty="0" smtClean="0"/>
              <a:t>tutor/a </a:t>
            </a:r>
            <a:r>
              <a:rPr lang="es-ES" sz="1600" dirty="0"/>
              <a:t>que la </a:t>
            </a:r>
            <a:r>
              <a:rPr lang="es-ES" sz="1600" dirty="0" smtClean="0"/>
              <a:t>inició la </a:t>
            </a:r>
            <a:r>
              <a:rPr lang="es-ES" sz="1600" dirty="0"/>
              <a:t>podrá firmar, sin tener que </a:t>
            </a:r>
            <a:r>
              <a:rPr lang="es-ES" sz="1600" dirty="0" smtClean="0"/>
              <a:t>volver a empezar.</a:t>
            </a:r>
            <a:endParaRPr lang="es-ES" sz="1600" dirty="0"/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en espera de una </a:t>
            </a:r>
            <a:r>
              <a:rPr lang="es-ES" sz="1600" b="1" u="sng" dirty="0"/>
              <a:t>firma</a:t>
            </a:r>
            <a:r>
              <a:rPr lang="es-ES" sz="1600" dirty="0"/>
              <a:t>, presentará el botón para que firme el otro </a:t>
            </a:r>
            <a:r>
              <a:rPr lang="es-ES" sz="1600" dirty="0" smtClean="0"/>
              <a:t>tutor/a con su usuario </a:t>
            </a:r>
            <a:r>
              <a:rPr lang="es-ES" sz="1600" dirty="0"/>
              <a:t>y </a:t>
            </a:r>
            <a:r>
              <a:rPr lang="es-ES" sz="1600" dirty="0" smtClean="0"/>
              <a:t>contraseña.</a:t>
            </a: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</a:t>
            </a:r>
            <a:r>
              <a:rPr lang="es-ES" sz="1600" b="1" u="sng" dirty="0" smtClean="0"/>
              <a:t>i se quedó registrada correctamente</a:t>
            </a:r>
            <a:r>
              <a:rPr lang="es-ES" sz="1600" u="sng" dirty="0" smtClean="0"/>
              <a:t>,</a:t>
            </a:r>
            <a:r>
              <a:rPr lang="es-ES" sz="1600" dirty="0" smtClean="0"/>
              <a:t> va </a:t>
            </a:r>
            <a:r>
              <a:rPr lang="es-ES" sz="1600" dirty="0"/>
              <a:t>a mostrar la solicitud </a:t>
            </a:r>
            <a:r>
              <a:rPr lang="es-ES" sz="1600" dirty="0" smtClean="0"/>
              <a:t>y </a:t>
            </a:r>
            <a:r>
              <a:rPr lang="es-ES" sz="1600" dirty="0"/>
              <a:t>la podrá imprimir con el botón correspondiente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9" name="Elipse 18"/>
          <p:cNvSpPr/>
          <p:nvPr/>
        </p:nvSpPr>
        <p:spPr>
          <a:xfrm rot="10800000" flipV="1">
            <a:off x="5076055" y="3254174"/>
            <a:ext cx="1728193" cy="448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915816" y="3671114"/>
            <a:ext cx="2232248" cy="7659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02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28" y="94541"/>
            <a:ext cx="3200400" cy="10572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7504" y="4432675"/>
            <a:ext cx="896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Seleccionando al alumno/a en la barra se pueden realizar todos los trámites correspondientes al proceso de admisión:</a:t>
            </a:r>
          </a:p>
          <a:p>
            <a:r>
              <a:rPr lang="es-ES" sz="18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rgbClr val="002060"/>
                </a:solidFill>
              </a:rPr>
              <a:t>D</a:t>
            </a:r>
            <a:r>
              <a:rPr lang="es-ES" sz="1600" b="1" dirty="0" smtClean="0">
                <a:solidFill>
                  <a:srgbClr val="002060"/>
                </a:solidFill>
              </a:rPr>
              <a:t>atos </a:t>
            </a:r>
            <a:r>
              <a:rPr lang="es-ES" sz="1600" b="1" dirty="0">
                <a:solidFill>
                  <a:srgbClr val="002060"/>
                </a:solidFill>
              </a:rPr>
              <a:t>de la </a:t>
            </a:r>
            <a:r>
              <a:rPr lang="es-ES" sz="1600" b="1" dirty="0" smtClean="0">
                <a:solidFill>
                  <a:srgbClr val="002060"/>
                </a:solidFill>
              </a:rPr>
              <a:t>solicitud</a:t>
            </a:r>
            <a:r>
              <a:rPr lang="es-ES" sz="1600" dirty="0" smtClean="0">
                <a:solidFill>
                  <a:srgbClr val="002060"/>
                </a:solidFill>
              </a:rPr>
              <a:t>: ver baremo, centros adjudicados 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Hacer más trámites: </a:t>
            </a:r>
            <a:r>
              <a:rPr lang="es-ES" sz="1600" dirty="0" smtClean="0">
                <a:solidFill>
                  <a:srgbClr val="002060"/>
                </a:solidFill>
              </a:rPr>
              <a:t>reclamaciones – renuncia y participación en vacantes resultantes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Ver, descargar e imprimir la solicitud y documentos adjuntos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80822" y="710541"/>
            <a:ext cx="4318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En “Cómo van mis Trámites” se ven todas las solicitudes realizadas y su estado en la barra: Firmadas – En borrador – Pendiente de firma – Rechazada. 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297">
            <a:off x="317937" y="225377"/>
            <a:ext cx="551848" cy="7726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29" y="1883480"/>
            <a:ext cx="8545040" cy="2438529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4644008" y="2564904"/>
            <a:ext cx="165618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izquierda 51"/>
          <p:cNvSpPr/>
          <p:nvPr/>
        </p:nvSpPr>
        <p:spPr>
          <a:xfrm>
            <a:off x="7308304" y="2845012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izquierda 52"/>
          <p:cNvSpPr/>
          <p:nvPr/>
        </p:nvSpPr>
        <p:spPr>
          <a:xfrm>
            <a:off x="7308304" y="2665155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Conector angular 54"/>
          <p:cNvCxnSpPr>
            <a:endCxn id="23" idx="1"/>
          </p:cNvCxnSpPr>
          <p:nvPr/>
        </p:nvCxnSpPr>
        <p:spPr>
          <a:xfrm rot="5400000" flipH="1" flipV="1">
            <a:off x="-615783" y="3826033"/>
            <a:ext cx="1622399" cy="175825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93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" y="2092020"/>
            <a:ext cx="8496618" cy="4680519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>
          <a:xfrm rot="510224" flipH="1">
            <a:off x="8036322" y="2533457"/>
            <a:ext cx="157047" cy="35440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67469" y="4488794"/>
            <a:ext cx="123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1. Marcamos el/los motivos por los que realizamos la reclamación.</a:t>
            </a:r>
            <a:endParaRPr lang="es-ES" sz="900" b="1" dirty="0"/>
          </a:p>
        </p:txBody>
      </p:sp>
      <p:sp>
        <p:nvSpPr>
          <p:cNvPr id="18" name="Abrir llave 17"/>
          <p:cNvSpPr/>
          <p:nvPr/>
        </p:nvSpPr>
        <p:spPr>
          <a:xfrm>
            <a:off x="1974598" y="4305465"/>
            <a:ext cx="259531" cy="1186337"/>
          </a:xfrm>
          <a:prstGeom prst="lef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5860877" y="4335837"/>
            <a:ext cx="216024" cy="88295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199114" y="43194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2. Si lo deseamos adjuntamos documentos relacionados con cada motivo reclamado.</a:t>
            </a:r>
            <a:endParaRPr lang="es-ES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96136" y="458112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72926" y="5351814"/>
            <a:ext cx="16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3. Al finalizar pinchamos “aceptar”.</a:t>
            </a:r>
            <a:endParaRPr lang="es-ES" sz="9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95536" y="335041"/>
            <a:ext cx="792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rgbClr val="002060"/>
                </a:solidFill>
                <a:latin typeface="+mj-lt"/>
              </a:rPr>
              <a:t>Presentación de Reclamaciones</a:t>
            </a:r>
            <a:endParaRPr lang="es-ES" b="1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89348" y="438289"/>
            <a:ext cx="502417" cy="7034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67914" y="1168690"/>
            <a:ext cx="59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Del 27 de abril al 3 de mayo – Baremo provisional</a:t>
            </a:r>
          </a:p>
          <a:p>
            <a:endParaRPr lang="es-ES" sz="1800" b="1" dirty="0" smtClean="0">
              <a:solidFill>
                <a:srgbClr val="FF0000"/>
              </a:solidFill>
            </a:endParaRPr>
          </a:p>
          <a:p>
            <a:r>
              <a:rPr lang="es-ES" sz="1800" b="1" dirty="0" smtClean="0">
                <a:solidFill>
                  <a:srgbClr val="FF0000"/>
                </a:solidFill>
              </a:rPr>
              <a:t>Del 29 de mayo al 4 de junio – Asignación provisional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4515" y="8839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altLang="es-ES" sz="14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Por educamosCLM: </a:t>
            </a:r>
            <a:r>
              <a:rPr lang="es-ES" sz="1400" b="1" u="sng" dirty="0">
                <a:solidFill>
                  <a:srgbClr val="00B050"/>
                </a:solidFill>
              </a:rPr>
              <a:t>educamosclm.castillalamancha.es</a:t>
            </a:r>
            <a:endParaRPr lang="es-ES" altLang="es-ES" sz="14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383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9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1560" y="40614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Renuncia al proceso de Admisión</a:t>
            </a:r>
            <a:endParaRPr kumimoji="0" lang="es-ES" altLang="es-ES" sz="1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5619" y="26915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Hasta el día </a:t>
            </a:r>
            <a:r>
              <a:rPr kumimoji="0" lang="es-E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de junio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2021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5619" y="1134437"/>
            <a:ext cx="82025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Alumnado que realizó la solicitud de admisión y tras la </a:t>
            </a: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asignación provisional,</a:t>
            </a:r>
            <a:r>
              <a:rPr kumimoji="0" lang="es-E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desea permanecer en su centro de procedencia.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952432" y="5221872"/>
            <a:ext cx="1003920" cy="14055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3648" y="10560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Por educamosCLM: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educamosclm.castillalamancha.es</a:t>
            </a:r>
            <a:endParaRPr kumimoji="0" lang="es-ES" altLang="es-ES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0" y="3474015"/>
            <a:ext cx="5391150" cy="2463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97274" y="5937180"/>
            <a:ext cx="744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renuncia la deben realizar los dos progenitores o tutores legales excepto declaraciones responsables y mayores de edad.</a:t>
            </a:r>
          </a:p>
        </p:txBody>
      </p:sp>
    </p:spTree>
    <p:extLst>
      <p:ext uri="{BB962C8B-B14F-4D97-AF65-F5344CB8AC3E}">
        <p14:creationId xmlns:p14="http://schemas.microsoft.com/office/powerpoint/2010/main" val="4194291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544" y="332656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b="1" u="sng" dirty="0" smtClean="0">
                <a:solidFill>
                  <a:srgbClr val="002060"/>
                </a:solidFill>
                <a:latin typeface="+mj-lt"/>
              </a:rPr>
              <a:t>VACANTES RESULTANTES</a:t>
            </a:r>
          </a:p>
          <a:p>
            <a:endParaRPr lang="es-ES" altLang="es-ES" sz="16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es-ES" altLang="es-ES" sz="2000" b="1" dirty="0" smtClean="0">
                <a:solidFill>
                  <a:srgbClr val="0C68B4"/>
                </a:solidFill>
              </a:rPr>
              <a:t>Oferta de vacantes resultantes 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– 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sólo para el alumnado que ha participado en el proceso de admisión, incluidos los alumnos/as de Inclusión Educativa y</a:t>
            </a:r>
            <a:r>
              <a:rPr lang="es-ES" altLang="es-ES" sz="2000" b="1" dirty="0" smtClean="0">
                <a:solidFill>
                  <a:srgbClr val="002060"/>
                </a:solidFill>
              </a:rPr>
              <a:t>:</a:t>
            </a:r>
            <a:endParaRPr lang="es-ES" altLang="es-ES" sz="2000" b="1" u="sng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26975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o </a:t>
            </a:r>
            <a:r>
              <a:rPr lang="es-ES" sz="2000" dirty="0">
                <a:solidFill>
                  <a:srgbClr val="002060"/>
                </a:solidFill>
              </a:rPr>
              <a:t>hubieran obtenido plaza en un centro de su </a:t>
            </a:r>
            <a:r>
              <a:rPr lang="es-ES" sz="2000" dirty="0" smtClean="0">
                <a:solidFill>
                  <a:srgbClr val="002060"/>
                </a:solidFill>
              </a:rPr>
              <a:t>elección.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>
                <a:solidFill>
                  <a:srgbClr val="002060"/>
                </a:solidFill>
              </a:rPr>
              <a:t>H</a:t>
            </a:r>
            <a:r>
              <a:rPr lang="es-ES" sz="2000" dirty="0" smtClean="0">
                <a:solidFill>
                  <a:srgbClr val="002060"/>
                </a:solidFill>
              </a:rPr>
              <a:t>ermanos </a:t>
            </a:r>
            <a:r>
              <a:rPr lang="es-ES" sz="2000" dirty="0">
                <a:solidFill>
                  <a:srgbClr val="002060"/>
                </a:solidFill>
              </a:rPr>
              <a:t>o hermanas que se escolaricen por primera vez en la localidad y soliciten ser </a:t>
            </a:r>
            <a:r>
              <a:rPr lang="es-ES" sz="2000" dirty="0" smtClean="0">
                <a:solidFill>
                  <a:srgbClr val="002060"/>
                </a:solidFill>
              </a:rPr>
              <a:t>agrupados </a:t>
            </a:r>
            <a:r>
              <a:rPr lang="es-ES" sz="2000" dirty="0">
                <a:solidFill>
                  <a:srgbClr val="002060"/>
                </a:solidFill>
              </a:rPr>
              <a:t>en un </a:t>
            </a:r>
            <a:r>
              <a:rPr lang="es-ES" sz="2000" dirty="0" smtClean="0">
                <a:solidFill>
                  <a:srgbClr val="002060"/>
                </a:solidFill>
              </a:rPr>
              <a:t>centro. </a:t>
            </a:r>
          </a:p>
          <a:p>
            <a:pPr marL="609600" indent="-609600" algn="just">
              <a:buFont typeface="Arial" charset="0"/>
              <a:buAutoNum type="arabicPeriod"/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El </a:t>
            </a:r>
            <a:r>
              <a:rPr lang="es-ES" sz="2000" dirty="0">
                <a:solidFill>
                  <a:srgbClr val="002060"/>
                </a:solidFill>
              </a:rPr>
              <a:t>alumnado que pueda mejorar la opción </a:t>
            </a:r>
            <a:r>
              <a:rPr lang="es-ES" sz="2000" dirty="0" smtClean="0">
                <a:solidFill>
                  <a:srgbClr val="002060"/>
                </a:solidFill>
              </a:rPr>
              <a:t>adjudicada.</a:t>
            </a:r>
            <a:endParaRPr lang="es-ES" altLang="es-E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015" y="3773799"/>
            <a:ext cx="85689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Solicitudes del 29 de junio </a:t>
            </a:r>
            <a:r>
              <a:rPr lang="es-ES" altLang="es-ES" sz="32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al 6</a:t>
            </a:r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3200" b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32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julio </a:t>
            </a:r>
          </a:p>
          <a:p>
            <a:pPr algn="ctr"/>
            <a:r>
              <a:rPr lang="es-ES" altLang="es-ES" sz="18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Por educamosCLM: </a:t>
            </a:r>
            <a:r>
              <a:rPr lang="es-ES" sz="1800" b="1" u="sng" dirty="0" smtClean="0">
                <a:solidFill>
                  <a:srgbClr val="00B050"/>
                </a:solidFill>
              </a:rPr>
              <a:t>educamosclm.castillalamancha.es</a:t>
            </a:r>
            <a:endParaRPr lang="es-ES" altLang="es-ES" sz="1800" b="1" u="sng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endParaRPr lang="es-E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1600" b="1" dirty="0" smtClean="0">
                <a:solidFill>
                  <a:srgbClr val="FF0000"/>
                </a:solidFill>
              </a:rPr>
              <a:t>El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>
                <a:solidFill>
                  <a:srgbClr val="FF0000"/>
                </a:solidFill>
              </a:rPr>
              <a:t>alumnado que, pudiendo </a:t>
            </a:r>
            <a:r>
              <a:rPr lang="es-ES" sz="1600" b="1" dirty="0" smtClean="0">
                <a:solidFill>
                  <a:srgbClr val="FF0000"/>
                </a:solidFill>
              </a:rPr>
              <a:t>optar </a:t>
            </a:r>
            <a:r>
              <a:rPr lang="es-ES" sz="1600" b="1" dirty="0">
                <a:solidFill>
                  <a:srgbClr val="FF0000"/>
                </a:solidFill>
              </a:rPr>
              <a:t>a la oferta de vacantes resultantes no realiza la solicitud en plazo, no participará en este proceso y permanecerá en el/los centros adjudicados en la definitiva.</a:t>
            </a:r>
          </a:p>
          <a:p>
            <a:endParaRPr lang="es-ES" altLang="es-ES" sz="2800" b="1" u="sng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424" y="5133298"/>
            <a:ext cx="820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b="1" u="sng" dirty="0" smtClean="0">
              <a:solidFill>
                <a:srgbClr val="7030A0"/>
              </a:solidFill>
            </a:endParaRPr>
          </a:p>
          <a:p>
            <a:pPr algn="ctr"/>
            <a:r>
              <a:rPr lang="es-ES" sz="2800" b="1" u="sng" dirty="0" smtClean="0">
                <a:solidFill>
                  <a:srgbClr val="7030A0"/>
                </a:solidFill>
              </a:rPr>
              <a:t>Adjudicación – 21 de julio</a:t>
            </a:r>
          </a:p>
          <a:p>
            <a:pPr algn="ctr"/>
            <a:r>
              <a:rPr lang="es-ES" sz="1600" b="1" u="sng" dirty="0" smtClean="0">
                <a:solidFill>
                  <a:srgbClr val="0070C0"/>
                </a:solidFill>
              </a:rPr>
              <a:t>Matrícula 1 y 2 de septiembre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148318" y="5592048"/>
            <a:ext cx="733367" cy="10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29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6984329" cy="1714500"/>
          </a:xfrm>
        </p:spPr>
        <p:txBody>
          <a:bodyPr/>
          <a:lstStyle/>
          <a:p>
            <a:pPr>
              <a:defRPr/>
            </a:pPr>
            <a:r>
              <a:rPr lang="es-ES" altLang="es-ES" sz="6000" b="1" u="sng" dirty="0" smtClean="0">
                <a:solidFill>
                  <a:srgbClr val="002060"/>
                </a:solidFill>
              </a:rPr>
              <a:t>Plazo Extraordinario</a:t>
            </a:r>
            <a:r>
              <a:rPr lang="es-ES" altLang="es-ES" u="sng" dirty="0" smtClean="0">
                <a:latin typeface="Monotype Corsiva" pitchFamily="66" charset="0"/>
              </a:rPr>
              <a:t/>
            </a:r>
            <a:br>
              <a:rPr lang="es-ES" altLang="es-ES" u="sng" dirty="0" smtClean="0">
                <a:latin typeface="Monotype Corsiva" pitchFamily="66" charset="0"/>
              </a:rPr>
            </a:br>
            <a:r>
              <a:rPr lang="es-ES" altLang="es-ES" sz="4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 partir del 15 de junio</a:t>
            </a:r>
            <a:br>
              <a:rPr lang="es-ES" altLang="es-ES" sz="40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es-ES" alt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Sólo se estimarán solicitudes por: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251520" y="2147144"/>
            <a:ext cx="8784976" cy="459422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de localidad.</a:t>
            </a:r>
          </a:p>
          <a:p>
            <a:pPr marL="0" indent="0" algn="just">
              <a:buNone/>
              <a:defRPr/>
            </a:pP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</a:t>
            </a:r>
            <a:r>
              <a:rPr lang="es-ES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 </a:t>
            </a:r>
            <a:r>
              <a:rPr lang="es-ES" sz="18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 </a:t>
            </a:r>
            <a:r>
              <a:rPr lang="es-E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en la nueva localidad o certificado laboral expedido por la empresa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Traslados </a:t>
            </a:r>
            <a:r>
              <a:rPr lang="es-ES" alt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por circunstancias que respondan a casos excepcionales, tales como violencia de género o acoso escolar.</a:t>
            </a:r>
          </a:p>
          <a:p>
            <a:pPr marL="0" indent="0" algn="just">
              <a:buNone/>
            </a:pP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Adjuntar un modelo de solicitud adicional en el que se exponga la circunstancia concurrente en su </a:t>
            </a:r>
            <a:r>
              <a:rPr lang="es-ES" alt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caso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aportando la documentación acreditativa correspondiente, para su supervisión por el Servicio Provincial de Inspección Educativa.</a:t>
            </a:r>
            <a:r>
              <a:rPr lang="es-ES" altLang="es-ES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no haya participado en el proceso de admisión y deba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escolarizarse.</a:t>
            </a:r>
          </a:p>
          <a:p>
            <a:pPr marL="0" indent="0" algn="just">
              <a:buNone/>
              <a:defRPr/>
            </a:pP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Empadronamiento del alumno/a solicitante </a:t>
            </a:r>
            <a:r>
              <a:rPr lang="es-ES" sz="2000" b="1" i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</a:t>
            </a:r>
            <a:r>
              <a:rPr lang="es-ES" sz="2000" b="1" i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legales</a:t>
            </a: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sz="2400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Alumnado </a:t>
            </a:r>
            <a:r>
              <a:rPr 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que participó en el proceso de admisión, se le adjudicó cambio de centro y repite </a:t>
            </a:r>
            <a:r>
              <a:rPr lang="es-ES" sz="20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curso.</a:t>
            </a: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Adjuntar </a:t>
            </a:r>
            <a:r>
              <a:rPr 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un modelo de Solicitud de “Expone y solicita</a:t>
            </a:r>
            <a:r>
              <a:rPr 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”. </a:t>
            </a:r>
            <a:endParaRPr lang="es-ES" altLang="es-ES" sz="2000" b="1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7872263" y="229563"/>
            <a:ext cx="738586" cy="10340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740352" y="198884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660232" y="14847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 las solicitudes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extraordinarias NO </a:t>
            </a: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 bareman criterios.</a:t>
            </a:r>
            <a:endParaRPr lang="es-ES" altLang="es-ES" sz="16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8000" b="1" dirty="0" smtClean="0">
                <a:solidFill>
                  <a:srgbClr val="002060"/>
                </a:solidFill>
                <a:latin typeface="+mn-lt"/>
              </a:rPr>
              <a:t>	Plazos y fechas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129614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</a:t>
            </a: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Admisión: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Del 1 al 26 </a:t>
            </a: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febrero</a:t>
            </a: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endParaRPr lang="es-ES" altLang="es-ES" sz="11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43608" y="3733582"/>
            <a:ext cx="68407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4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es-ES" altLang="es-E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Plazo Extraordinario: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028700" lvl="3" indent="0" fontAlgn="auto">
              <a:spcAft>
                <a:spcPts val="0"/>
              </a:spcAft>
              <a:buNone/>
              <a:defRPr/>
            </a:pP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 partir del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15 </a:t>
            </a:r>
            <a:r>
              <a:rPr lang="es-ES" altLang="es-ES" sz="4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</a:t>
            </a:r>
            <a:r>
              <a:rPr lang="es-ES" altLang="es-ES" sz="4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junio</a:t>
            </a:r>
            <a:endParaRPr lang="es-ES" altLang="es-ES" sz="4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2880" y="530120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Desde el 27 de febrero hasta el 14 de junio </a:t>
            </a:r>
          </a:p>
          <a:p>
            <a:pPr algn="ctr"/>
            <a:r>
              <a:rPr lang="es-ES" sz="2400" b="1" dirty="0" smtClean="0">
                <a:solidFill>
                  <a:srgbClr val="7030A0"/>
                </a:solidFill>
              </a:rPr>
              <a:t>NO habrá posibilidad de registro de solicitudes.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325751" y="239034"/>
            <a:ext cx="1180475" cy="1652725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60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Esquina doblada 8"/>
          <p:cNvSpPr>
            <a:spLocks noChangeArrowheads="1"/>
          </p:cNvSpPr>
          <p:nvPr/>
        </p:nvSpPr>
        <p:spPr bwMode="auto">
          <a:xfrm>
            <a:off x="243086" y="3257633"/>
            <a:ext cx="8568952" cy="3384376"/>
          </a:xfrm>
          <a:prstGeom prst="foldedCorner">
            <a:avLst>
              <a:gd name="adj" fmla="val 12500"/>
            </a:avLst>
          </a:prstGeom>
          <a:solidFill>
            <a:srgbClr val="E7E6E6"/>
          </a:solidFill>
          <a:ln w="317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24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¡MUY IMPORTANTE! </a:t>
            </a:r>
            <a:endParaRPr lang="es-E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MATRICULACIÓN 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PLAZOS ESTABLECIDOS</a:t>
            </a:r>
            <a:r>
              <a:rPr 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OBLIGATORIA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 EXCEPCIÓN.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-3690620" algn="l"/>
              </a:tabLst>
            </a:pP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ALUMNO/A QUE NO SE MATRICULE EN ESTOS PLAZOS, </a:t>
            </a:r>
            <a:r>
              <a:rPr lang="es-ES" sz="1800" b="1" u="sng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PERDERÁ LA PLAZA ADJUDICADA,</a:t>
            </a:r>
            <a:r>
              <a:rPr lang="es-ES" sz="18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OFERTÁNDOSE COMO VACANTE RESULTANTE O A SOLICITANTES DE PLAZO EXTRAORDINARIO.</a:t>
            </a:r>
            <a:endParaRPr lang="es-E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" sz="1800" dirty="0"/>
          </a:p>
          <a:p>
            <a:pPr algn="ctr">
              <a:spcAft>
                <a:spcPts val="0"/>
              </a:spcAft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PRE-MATRÍCULA o recogida de información de elección de materias que se realiza en los centros hacia finales de mayo/junio, 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b="1" u="sng" dirty="0" smtClean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s-ES" sz="1800" b="1" u="sng" dirty="0">
                <a:solidFill>
                  <a:schemeClr val="accent6">
                    <a:lumMod val="50000"/>
                  </a:schemeClr>
                </a:solidFill>
              </a:rPr>
              <a:t>ES UNA MATRÍCULA OFICIAL.  </a:t>
            </a:r>
          </a:p>
          <a:p>
            <a:pPr algn="ctr">
              <a:spcAft>
                <a:spcPts val="0"/>
              </a:spcAft>
            </a:pPr>
            <a:r>
              <a:rPr lang="es-E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239371" y="136479"/>
            <a:ext cx="530231" cy="7423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3086" y="1002881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Todo el alumnado que haya obtenido un puesto escolar en el presente proceso de admisión, deberá formalizar la matrícula </a:t>
            </a: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en el centro en el que haya sido asignado o a través de la plataforma </a:t>
            </a: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EducamosCLM</a:t>
            </a:r>
            <a:r>
              <a:rPr lang="es-ES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es-ES" sz="1600" b="1" u="sng" dirty="0" smtClean="0">
                <a:solidFill>
                  <a:srgbClr val="000000"/>
                </a:solidFill>
                <a:ea typeface="Calibri" panose="020F0502020204030204" pitchFamily="34" charset="0"/>
                <a:hlinkClick r:id="rId4"/>
              </a:rPr>
              <a:t>https</a:t>
            </a: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  <a:hlinkClick r:id="rId4"/>
              </a:rPr>
              <a:t>://educamosclm.castillalamancha.es</a:t>
            </a:r>
            <a:endParaRPr lang="es-ES" sz="16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Infantil y Primaria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desde 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el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29 de junio y el 6 de julio de 2021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ambos inclusive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ESO y Bachillerato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desde el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29 de junio y el 9 de julio de 2021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ambos inclusive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Proceso de vacantes resultantes</a:t>
            </a:r>
            <a:r>
              <a:rPr lang="es-E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Calibri" panose="020F0502020204030204" pitchFamily="34" charset="0"/>
              </a:rPr>
              <a:t>1 y 2 de septiembre</a:t>
            </a: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s-ES" sz="1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194679"/>
            <a:ext cx="5681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u="sng" dirty="0" smtClean="0">
                <a:solidFill>
                  <a:srgbClr val="002060"/>
                </a:solidFill>
              </a:rPr>
              <a:t>MATRICULACIÓN</a:t>
            </a:r>
            <a:endParaRPr lang="es-E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26268" y="980728"/>
            <a:ext cx="8910228" cy="47525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67544" y="1412776"/>
            <a:ext cx="828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algn="just">
              <a:spcAft>
                <a:spcPts val="0"/>
              </a:spcAft>
            </a:pP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 TIENE UN </a:t>
            </a:r>
            <a:r>
              <a:rPr lang="es-ES" sz="2800" b="1" u="sng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PROBLEMA DE TIPO TÉCNICO</a:t>
            </a: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CON LA PLATAFORMA EDUCAMOSCLM, HA DE ENVIAR UN CORREO ELECTRÓNICO A </a:t>
            </a:r>
            <a:endParaRPr lang="es-ES" sz="2800" dirty="0" smtClean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ctr">
              <a:spcAft>
                <a:spcPts val="0"/>
              </a:spcAft>
            </a:pPr>
            <a:r>
              <a:rPr lang="es-ES" sz="3200" u="sng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educamosclm@jccm.es</a:t>
            </a:r>
          </a:p>
          <a:p>
            <a:pPr marR="27940">
              <a:spcAft>
                <a:spcPts val="0"/>
              </a:spcAft>
            </a:pPr>
            <a:endParaRPr lang="es-ES" sz="2800" u="sng" dirty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just">
              <a:spcAft>
                <a:spcPts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INDIQUE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NOMBRE Y APELLIDOS, DNI, Y DATOS COMPLETOS DEL PROBLEMA QUE TIENE (NOMBRE COMPLETO DEL ALUMNO, CURSO SOLICITADO, ETC). CUANTOS MÁS DATOS MEJOR PARA QUE LE PODAMOS ATENDER SIN VOLVER A PEDIRLE INFORMACIÓN.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974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8042494" y="159531"/>
            <a:ext cx="774256" cy="108399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31782"/>
              </p:ext>
            </p:extLst>
          </p:nvPr>
        </p:nvGraphicFramePr>
        <p:xfrm>
          <a:off x="179512" y="548680"/>
          <a:ext cx="2667000" cy="17335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9819979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746019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2959924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317459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032678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6603873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41162467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836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633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61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104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383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653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6929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1er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05011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139952" y="260648"/>
            <a:ext cx="344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CALENDARIO</a:t>
            </a:r>
            <a:endParaRPr lang="es-E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59425"/>
              </p:ext>
            </p:extLst>
          </p:nvPr>
        </p:nvGraphicFramePr>
        <p:xfrm>
          <a:off x="3090686" y="1450569"/>
          <a:ext cx="5338936" cy="622982"/>
        </p:xfrm>
        <a:graphic>
          <a:graphicData uri="http://schemas.openxmlformats.org/drawingml/2006/table">
            <a:tbl>
              <a:tblPr/>
              <a:tblGrid>
                <a:gridCol w="232128">
                  <a:extLst>
                    <a:ext uri="{9D8B030D-6E8A-4147-A177-3AD203B41FA5}">
                      <a16:colId xmlns:a16="http://schemas.microsoft.com/office/drawing/2014/main" val="2342755681"/>
                    </a:ext>
                  </a:extLst>
                </a:gridCol>
                <a:gridCol w="5106808">
                  <a:extLst>
                    <a:ext uri="{9D8B030D-6E8A-4147-A177-3AD203B41FA5}">
                      <a16:colId xmlns:a16="http://schemas.microsoft.com/office/drawing/2014/main" val="2789327058"/>
                    </a:ext>
                  </a:extLst>
                </a:gridCol>
              </a:tblGrid>
              <a:tr h="3833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12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enero Publicación de la Resolución de la Convocatoria de Admisión 2021-22.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388050"/>
                  </a:ext>
                </a:extLst>
              </a:tr>
              <a:tr h="2396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enero: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Publicación Resoluciones Provinciales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influencia,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adscripciones y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vacantes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provisionales.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55691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56198"/>
              </p:ext>
            </p:extLst>
          </p:nvPr>
        </p:nvGraphicFramePr>
        <p:xfrm>
          <a:off x="196498" y="2844936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7687247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6974184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812818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603182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9020077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8810146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170959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7066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532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444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137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4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13842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y 16 - </a:t>
                      </a:r>
                      <a:r>
                        <a:rPr lang="es-E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Dias</a:t>
                      </a:r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libre disposición o Carnaval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78296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04750"/>
              </p:ext>
            </p:extLst>
          </p:nvPr>
        </p:nvGraphicFramePr>
        <p:xfrm>
          <a:off x="3090685" y="3684276"/>
          <a:ext cx="5600022" cy="320788"/>
        </p:xfrm>
        <a:graphic>
          <a:graphicData uri="http://schemas.openxmlformats.org/drawingml/2006/table">
            <a:tbl>
              <a:tblPr/>
              <a:tblGrid>
                <a:gridCol w="243480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356542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3207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de febrero al 26 de febrero: plazo de presentación de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solicitudes.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63141"/>
              </p:ext>
            </p:extLst>
          </p:nvPr>
        </p:nvGraphicFramePr>
        <p:xfrm>
          <a:off x="196498" y="4751455"/>
          <a:ext cx="2667000" cy="17335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51019712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14352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9029645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1184368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690717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016023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8664616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634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741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3856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231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88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224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56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2º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987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77146"/>
              </p:ext>
            </p:extLst>
          </p:nvPr>
        </p:nvGraphicFramePr>
        <p:xfrm>
          <a:off x="3064972" y="5615789"/>
          <a:ext cx="5625735" cy="274320"/>
        </p:xfrm>
        <a:graphic>
          <a:graphicData uri="http://schemas.openxmlformats.org/drawingml/2006/table">
            <a:tbl>
              <a:tblPr/>
              <a:tblGrid>
                <a:gridCol w="244598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381137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 Narrow" panose="020B0606020202030204" pitchFamily="34" charset="0"/>
                        </a:rPr>
                        <a:t> Marzo:</a:t>
                      </a:r>
                      <a:r>
                        <a:rPr lang="es-ES" sz="900" b="1" baseline="0" dirty="0" smtClean="0">
                          <a:latin typeface="Arial Narrow" panose="020B0606020202030204" pitchFamily="34" charset="0"/>
                        </a:rPr>
                        <a:t> Gestión de solicitudes</a:t>
                      </a:r>
                      <a:endParaRPr lang="es-ES" sz="9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5919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79292"/>
              </p:ext>
            </p:extLst>
          </p:nvPr>
        </p:nvGraphicFramePr>
        <p:xfrm>
          <a:off x="203998" y="358695"/>
          <a:ext cx="2667000" cy="19526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5417189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7362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5241522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4697006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295796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0334638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99139050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323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3159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665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48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8354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999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02626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Descanso 2º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26915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y 30 descanso lectivo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1263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79098"/>
              </p:ext>
            </p:extLst>
          </p:nvPr>
        </p:nvGraphicFramePr>
        <p:xfrm>
          <a:off x="2987824" y="1052736"/>
          <a:ext cx="5832648" cy="648072"/>
        </p:xfrm>
        <a:graphic>
          <a:graphicData uri="http://schemas.openxmlformats.org/drawingml/2006/table">
            <a:tbl>
              <a:tblPr/>
              <a:tblGrid>
                <a:gridCol w="253594">
                  <a:extLst>
                    <a:ext uri="{9D8B030D-6E8A-4147-A177-3AD203B41FA5}">
                      <a16:colId xmlns:a16="http://schemas.microsoft.com/office/drawing/2014/main" val="1002672259"/>
                    </a:ext>
                  </a:extLst>
                </a:gridCol>
                <a:gridCol w="5579054">
                  <a:extLst>
                    <a:ext uri="{9D8B030D-6E8A-4147-A177-3AD203B41FA5}">
                      <a16:colId xmlns:a16="http://schemas.microsoft.com/office/drawing/2014/main" val="261775474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 Publicación del Baremo Provisional.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17818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27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 Comienza el plazo de reclamaciones al baremo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894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abril: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Sorteo público para resolver situaciones 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empate.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686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30294"/>
              </p:ext>
            </p:extLst>
          </p:nvPr>
        </p:nvGraphicFramePr>
        <p:xfrm>
          <a:off x="199304" y="2605060"/>
          <a:ext cx="2667000" cy="19526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89231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715794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3517338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0928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288871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855408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541075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067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2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934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834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078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2297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257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2417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31 de Mayo día de la Comunidad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3145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92967"/>
              </p:ext>
            </p:extLst>
          </p:nvPr>
        </p:nvGraphicFramePr>
        <p:xfrm>
          <a:off x="3016094" y="3115502"/>
          <a:ext cx="5776108" cy="931740"/>
        </p:xfrm>
        <a:graphic>
          <a:graphicData uri="http://schemas.openxmlformats.org/drawingml/2006/table">
            <a:tbl>
              <a:tblPr/>
              <a:tblGrid>
                <a:gridCol w="251136">
                  <a:extLst>
                    <a:ext uri="{9D8B030D-6E8A-4147-A177-3AD203B41FA5}">
                      <a16:colId xmlns:a16="http://schemas.microsoft.com/office/drawing/2014/main" val="2369356212"/>
                    </a:ext>
                  </a:extLst>
                </a:gridCol>
                <a:gridCol w="5524972">
                  <a:extLst>
                    <a:ext uri="{9D8B030D-6E8A-4147-A177-3AD203B41FA5}">
                      <a16:colId xmlns:a16="http://schemas.microsoft.com/office/drawing/2014/main" val="3742765399"/>
                    </a:ext>
                  </a:extLst>
                </a:gridCol>
              </a:tblGrid>
              <a:tr h="205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Último día de reclamaciones al Baremo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09817"/>
                  </a:ext>
                </a:extLst>
              </a:tr>
              <a:tr h="31514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al 21 de mayo: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Comunicación,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carácter provisional, sobre la escolarización del Alumnado de Inclusión Educativa a familias.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4067"/>
                  </a:ext>
                </a:extLst>
              </a:tr>
              <a:tr h="2055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mayo: Publicación del Baremo Definitivo y la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Provisional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82531"/>
                  </a:ext>
                </a:extLst>
              </a:tr>
              <a:tr h="20553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29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mayo: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Comienza el plazo de reclamaciones a la asignación 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74067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27427"/>
              </p:ext>
            </p:extLst>
          </p:nvPr>
        </p:nvGraphicFramePr>
        <p:xfrm>
          <a:off x="199304" y="4908888"/>
          <a:ext cx="2667000" cy="1752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30307345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88328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414710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395755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92910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060504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95465934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0049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12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963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148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768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7092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74952"/>
                  </a:ext>
                </a:extLst>
              </a:tr>
              <a:tr h="2190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3 - Corpus Christi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37243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99812"/>
              </p:ext>
            </p:extLst>
          </p:nvPr>
        </p:nvGraphicFramePr>
        <p:xfrm>
          <a:off x="3131840" y="4932412"/>
          <a:ext cx="5660362" cy="1610136"/>
        </p:xfrm>
        <a:graphic>
          <a:graphicData uri="http://schemas.openxmlformats.org/drawingml/2006/table">
            <a:tbl>
              <a:tblPr/>
              <a:tblGrid>
                <a:gridCol w="246103">
                  <a:extLst>
                    <a:ext uri="{9D8B030D-6E8A-4147-A177-3AD203B41FA5}">
                      <a16:colId xmlns:a16="http://schemas.microsoft.com/office/drawing/2014/main" val="2380116127"/>
                    </a:ext>
                  </a:extLst>
                </a:gridCol>
                <a:gridCol w="5414259">
                  <a:extLst>
                    <a:ext uri="{9D8B030D-6E8A-4147-A177-3AD203B41FA5}">
                      <a16:colId xmlns:a16="http://schemas.microsoft.com/office/drawing/2014/main" val="3550386771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4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Último día de reclamaciones a la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provisional.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0920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15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Comienzo del plazo extraordinario de admisión.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091393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Plazo máximo para renunciar a participar en el Proceso de Admisión de Alumnado.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142152"/>
                  </a:ext>
                </a:extLst>
              </a:tr>
              <a:tr h="178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junio: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28135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Publicación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vacantes definitivas. (Una vez descontados los puestos escolares  DAR y MUS e inclusión)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72482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Publicación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la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Asignación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Definitiva del Proceso de Admisión de Alumnado.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87388"/>
                  </a:ext>
                </a:extLst>
              </a:tr>
              <a:tr h="1789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Comunicación,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 carácter definitivo, sobre la escolarización del Alumnado de Inclusión Educativa a  familias.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55069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29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junio:</a:t>
                      </a:r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Comienza el p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lazo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matriculación.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32830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junio: Plazo de solicitudes de vacantes resultantes</a:t>
                      </a:r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35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114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8"/>
            <a:ext cx="9162764" cy="687900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23594"/>
              </p:ext>
            </p:extLst>
          </p:nvPr>
        </p:nvGraphicFramePr>
        <p:xfrm>
          <a:off x="179512" y="620688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0648005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228338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76766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732537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537733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9393967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81687162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07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263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932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237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968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4883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9556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7140"/>
              </p:ext>
            </p:extLst>
          </p:nvPr>
        </p:nvGraphicFramePr>
        <p:xfrm>
          <a:off x="179512" y="2743398"/>
          <a:ext cx="2667000" cy="1752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332626944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958402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697927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4374225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58119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5254308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77742928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90928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2055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3158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62134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076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15875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170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80707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15291"/>
              </p:ext>
            </p:extLst>
          </p:nvPr>
        </p:nvGraphicFramePr>
        <p:xfrm>
          <a:off x="202644" y="4910236"/>
          <a:ext cx="2667000" cy="1533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18078952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118402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8885953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4423033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1201583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9386629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85157170"/>
                    </a:ext>
                  </a:extLst>
                </a:gridCol>
              </a:tblGrid>
              <a:tr h="2190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9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23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5317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96098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10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288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517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3104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84398"/>
              </p:ext>
            </p:extLst>
          </p:nvPr>
        </p:nvGraphicFramePr>
        <p:xfrm>
          <a:off x="3131840" y="882045"/>
          <a:ext cx="5688632" cy="1010809"/>
        </p:xfrm>
        <a:graphic>
          <a:graphicData uri="http://schemas.openxmlformats.org/drawingml/2006/table">
            <a:tbl>
              <a:tblPr/>
              <a:tblGrid>
                <a:gridCol w="247332">
                  <a:extLst>
                    <a:ext uri="{9D8B030D-6E8A-4147-A177-3AD203B41FA5}">
                      <a16:colId xmlns:a16="http://schemas.microsoft.com/office/drawing/2014/main" val="2512206752"/>
                    </a:ext>
                  </a:extLst>
                </a:gridCol>
                <a:gridCol w="5441300">
                  <a:extLst>
                    <a:ext uri="{9D8B030D-6E8A-4147-A177-3AD203B41FA5}">
                      <a16:colId xmlns:a16="http://schemas.microsoft.com/office/drawing/2014/main" val="4006295345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6 de julio: Plazo de matriculación de alumnado de E. Infantil y Primaria.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507129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9 de julio:  Plazo de matriculación de alumnado de ESO y Bachillerato.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590614"/>
                  </a:ext>
                </a:extLst>
              </a:tr>
              <a:tr h="3130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de junio al 6 de Julio: solicitudes de vacantes resultantes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4124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21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julio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Adjudicación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las solicitudes presentadas de vacantes resultantes. Todos los niveles.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listas de espera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  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Matrícula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centros 1 y 2 de septiembre.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3930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97225"/>
              </p:ext>
            </p:extLst>
          </p:nvPr>
        </p:nvGraphicFramePr>
        <p:xfrm>
          <a:off x="3131840" y="3345378"/>
          <a:ext cx="5688631" cy="274320"/>
        </p:xfrm>
        <a:graphic>
          <a:graphicData uri="http://schemas.openxmlformats.org/drawingml/2006/table">
            <a:tbl>
              <a:tblPr/>
              <a:tblGrid>
                <a:gridCol w="247333">
                  <a:extLst>
                    <a:ext uri="{9D8B030D-6E8A-4147-A177-3AD203B41FA5}">
                      <a16:colId xmlns:a16="http://schemas.microsoft.com/office/drawing/2014/main" val="2416529387"/>
                    </a:ext>
                  </a:extLst>
                </a:gridCol>
                <a:gridCol w="5441298">
                  <a:extLst>
                    <a:ext uri="{9D8B030D-6E8A-4147-A177-3AD203B41FA5}">
                      <a16:colId xmlns:a16="http://schemas.microsoft.com/office/drawing/2014/main" val="808829276"/>
                    </a:ext>
                  </a:extLst>
                </a:gridCol>
              </a:tblGrid>
              <a:tr h="1789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Arial Narrow" panose="020B0606020202030204" pitchFamily="34" charset="0"/>
                        </a:rPr>
                        <a:t> Agosto:</a:t>
                      </a:r>
                      <a:r>
                        <a:rPr lang="es-ES" sz="900" b="1" baseline="0" dirty="0" smtClean="0">
                          <a:latin typeface="Arial Narrow" panose="020B0606020202030204" pitchFamily="34" charset="0"/>
                        </a:rPr>
                        <a:t> Recepción y gestión de solicitudes extraordinarias.</a:t>
                      </a:r>
                      <a:endParaRPr lang="es-ES" sz="900" b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6573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45158"/>
              </p:ext>
            </p:extLst>
          </p:nvPr>
        </p:nvGraphicFramePr>
        <p:xfrm>
          <a:off x="3131839" y="5103199"/>
          <a:ext cx="5688631" cy="900485"/>
        </p:xfrm>
        <a:graphic>
          <a:graphicData uri="http://schemas.openxmlformats.org/drawingml/2006/table">
            <a:tbl>
              <a:tblPr/>
              <a:tblGrid>
                <a:gridCol w="247332">
                  <a:extLst>
                    <a:ext uri="{9D8B030D-6E8A-4147-A177-3AD203B41FA5}">
                      <a16:colId xmlns:a16="http://schemas.microsoft.com/office/drawing/2014/main" val="1793496703"/>
                    </a:ext>
                  </a:extLst>
                </a:gridCol>
                <a:gridCol w="5441299">
                  <a:extLst>
                    <a:ext uri="{9D8B030D-6E8A-4147-A177-3AD203B41FA5}">
                      <a16:colId xmlns:a16="http://schemas.microsoft.com/office/drawing/2014/main" val="2733827544"/>
                    </a:ext>
                  </a:extLst>
                </a:gridCol>
              </a:tblGrid>
              <a:tr h="2236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2 de septiembre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Matriculación de adjudicados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en vacantes resultantes.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937325"/>
                  </a:ext>
                </a:extLst>
              </a:tr>
              <a:tr h="1789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7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septiembre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Publicación de Adjudicación de solicitudes de "plazo extraordinario" presentadas desde el 15 de junio al 31 de agosto.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25184"/>
                  </a:ext>
                </a:extLst>
              </a:tr>
              <a:tr h="402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Después del 7 de septiembre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Notificación a interesados e interesadas para solicitudes extraordinarias presentadas desde el 1 de septiembre, todos los niveles.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4675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457"/>
            <a:ext cx="9144000" cy="6864921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79512" y="681948"/>
            <a:ext cx="885653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1" indent="-4572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 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s-ES" altLang="es-ES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s-ES" alt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www.educa.jccm.es</a:t>
            </a:r>
            <a:endParaRPr lang="es-ES" altLang="es-ES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las familias. </a:t>
            </a:r>
            <a:endParaRPr lang="es-ES" altLang="es-ES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Video – tutoriales (solicitudes, matriculación, reclamaciones, renuncias…)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Preguntas frecuentes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Oferta educativa</a:t>
            </a: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Correos electrónicos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Albacete: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admision.ab@jccm.es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Ciudad Real: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admision.cr@jccm.es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Cuenca: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admision.cu@jccm.es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Guadalajara: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admision.gu@jccm.es</a:t>
            </a: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Toledo: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8"/>
              </a:rPr>
              <a:t>admision.to@jccm.es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admision.talavera@jccm.es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admision.edu@jccm.es</a:t>
            </a:r>
            <a:endParaRPr lang="es-ES" altLang="es-ES" sz="18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Teléfonos de información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10">
            <a:off x="6235372" y="2552793"/>
            <a:ext cx="1864255" cy="261005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64" y="457"/>
            <a:ext cx="9144000" cy="6864921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</a:rPr>
              <a:t>Muchas Gracias por vuestra atención.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"/>
            <a:ext cx="4894364" cy="68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115616" y="19364"/>
            <a:ext cx="6408241" cy="206057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Plazo de Admisión:</a:t>
            </a:r>
            <a:r>
              <a:rPr lang="es-ES" altLang="es-ES" sz="36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altLang="es-ES" sz="36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</a:br>
            <a:r>
              <a:rPr lang="es-ES" altLang="es-ES" sz="3600" b="1" u="sng" dirty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1</a:t>
            </a:r>
            <a:r>
              <a:rPr lang="es-ES" altLang="es-ES" sz="3600" b="1" u="sng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Arial Narrow" panose="020B0606020202030204" pitchFamily="34" charset="0"/>
              </a:rPr>
              <a:t> al 26 de febrero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528" y="2411749"/>
            <a:ext cx="8496944" cy="4542072"/>
          </a:xfrm>
        </p:spPr>
        <p:txBody>
          <a:bodyPr>
            <a:noAutofit/>
          </a:bodyPr>
          <a:lstStyle/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de nueva incorporación al sistema educativo (3 años).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para cambiar de etapa debe solicitar un centro distinto al actual (paso de un CEIP a un IES – de un IESO a un IES).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solicita un cambio de centro.</a:t>
            </a:r>
          </a:p>
          <a:p>
            <a:pPr marL="609600" indent="-6096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Alumnado que se encuentra cursando 4º de ESO y solicita la confirmación de su centro para cursar Bachillerato.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IMPORTANTE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 HAY QUE REALIZAR SOLICITUD DE ADMISIÓN PARA PASAR DE NIVEL EN EL MISMO CENTRO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EXCEPTO DE 4º ESO A BACHILLERATO</a:t>
            </a:r>
            <a:endParaRPr lang="es-ES" alt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Aquellos solicitantes que deseen un cambio de centro </a:t>
            </a:r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ES" sz="18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deberán consignar su centro actual entre las preferencias de su solicitud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hacerlo así, perderían su derecho a permanecer en él en caso de no conseguir el cambio esperado, </a:t>
            </a:r>
            <a:r>
              <a:rPr lang="es-ES" altLang="es-ES" sz="18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salvo en el caso de solicitar Bachillerato de Artes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1600" y="1580752"/>
            <a:ext cx="688152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s-ES" altLang="es-ES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Solicitudes por EducamosCLM </a:t>
            </a:r>
            <a:r>
              <a:rPr lang="es-ES" altLang="es-ES" sz="1600" b="1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educamosclm.castillalamancha.es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3600" b="1" u="sng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23">
            <a:off x="291221" y="279158"/>
            <a:ext cx="1100666" cy="1540989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835150" y="333375"/>
            <a:ext cx="45370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altLang="es-ES" b="1" spc="0" dirty="0" err="1" smtClean="0">
                <a:solidFill>
                  <a:srgbClr val="002060"/>
                </a:solidFill>
                <a:latin typeface="Calibri"/>
              </a:rPr>
              <a:t>educamosCLM</a:t>
            </a:r>
            <a:r>
              <a:rPr lang="es-ES" altLang="es-ES" b="1" spc="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s-ES" altLang="es-ES" b="1" spc="0" dirty="0" smtClean="0">
                <a:solidFill>
                  <a:srgbClr val="002060"/>
                </a:solidFill>
                <a:latin typeface="Calibri"/>
              </a:rPr>
            </a:br>
            <a:r>
              <a:rPr lang="es-ES" altLang="es-ES" b="1" dirty="0" smtClean="0">
                <a:solidFill>
                  <a:srgbClr val="002060"/>
                </a:solidFill>
                <a:latin typeface="Calibri"/>
              </a:rPr>
              <a:t>familias</a:t>
            </a:r>
            <a:endParaRPr lang="es-ES" altLang="es-E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24494" y="1710645"/>
            <a:ext cx="8791352" cy="4824536"/>
          </a:xfrm>
        </p:spPr>
        <p:txBody>
          <a:bodyPr rtlCol="0">
            <a:noAutofit/>
          </a:bodyPr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r>
              <a:rPr lang="es-ES" sz="19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Toda persona puede registrar una solicitud telemática con su DNI o N. id. Extranjero o Pasaporte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(estos últimos deberán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adjuntar a la solicitud toda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 documentación que aleguen en los criterios).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(Mayores de 18 años obligación consignación correo electrónico en el primer acceso)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endParaRPr lang="es-ES" sz="1800" b="1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r>
              <a:rPr 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Posibilidad </a:t>
            </a:r>
            <a:r>
              <a:rPr 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de registro en los centros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por un funcionario por delegación del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director.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caso de localidades con varios centros </a:t>
            </a:r>
            <a:r>
              <a:rPr 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es conveniente completar hasta 6 opciones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De no ser así, se considerarán las casillas vacías como que eligen “cualquier centro” de su área de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influencia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es-ES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endParaRPr lang="es-ES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Ø"/>
              <a:defRPr/>
            </a:pP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solicitud </a:t>
            </a:r>
            <a:r>
              <a:rPr 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debe ir firmada por los dos</a:t>
            </a:r>
            <a:r>
              <a:rPr lang="es-ES" sz="18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progenitores/as o tutores/as legales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menores de edad, </a:t>
            </a:r>
            <a:r>
              <a:rPr 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incluidas </a:t>
            </a:r>
            <a:r>
              <a:rPr 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las </a:t>
            </a:r>
            <a:r>
              <a:rPr lang="es-E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solicitudes de Bachillerato,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salvo casos contemplados en la DECLARACIÓN RESPONSABLE (</a:t>
            </a:r>
            <a:r>
              <a:rPr lang="es-ES" sz="1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Adj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Doc. Justificativo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es-ES" sz="1800" b="1" u="sng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235">
            <a:off x="498213" y="360274"/>
            <a:ext cx="746073" cy="10445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2030">
            <a:off x="7007722" y="778166"/>
            <a:ext cx="1860144" cy="6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93"/>
            <a:ext cx="9144000" cy="6864921"/>
          </a:xfrm>
          <a:prstGeom prst="rect">
            <a:avLst/>
          </a:prstGeo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835150" y="333375"/>
            <a:ext cx="4609058" cy="16733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altLang="es-ES" sz="4900" b="1" spc="0" dirty="0" err="1" smtClean="0">
                <a:solidFill>
                  <a:srgbClr val="002060"/>
                </a:solidFill>
                <a:latin typeface="Calibri"/>
              </a:rPr>
              <a:t>educamosCLM</a:t>
            </a:r>
            <a:r>
              <a:rPr lang="es-ES" altLang="es-ES" sz="6000" b="1" spc="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s-ES" altLang="es-ES" sz="6000" b="1" spc="0" dirty="0" smtClean="0">
                <a:solidFill>
                  <a:srgbClr val="002060"/>
                </a:solidFill>
                <a:latin typeface="Calibri"/>
              </a:rPr>
            </a:br>
            <a:r>
              <a:rPr lang="es-ES" altLang="es-ES" sz="4800" b="1" dirty="0" smtClean="0">
                <a:solidFill>
                  <a:srgbClr val="002060"/>
                </a:solidFill>
                <a:latin typeface="Calibri"/>
              </a:rPr>
              <a:t>familias</a:t>
            </a:r>
            <a:endParaRPr lang="es-ES" altLang="es-ES" sz="6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14325" y="2133601"/>
            <a:ext cx="8601521" cy="4463752"/>
          </a:xfrm>
        </p:spPr>
        <p:txBody>
          <a:bodyPr rtlCol="0">
            <a:normAutofit/>
          </a:bodyPr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</a:t>
            </a:r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muy importante </a:t>
            </a:r>
            <a:r>
              <a:rPr lang="es-ES" altLang="es-ES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consignar correctamente el domicilio familiar donde el alumno/a está empadronado/a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con sus progenitores o tutores legales. </a:t>
            </a:r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De lo contrario el baremo es cero</a:t>
            </a:r>
            <a:r>
              <a:rPr lang="es-ES" altLang="es-E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IMPORTANTE optar también por </a:t>
            </a:r>
            <a:r>
              <a:rPr lang="es-ES" altLang="es-E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domicilio laboral</a:t>
            </a:r>
            <a:endParaRPr lang="es-ES" altLang="es-ES" sz="2000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Obligatoriedad de marcar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SÍ o NO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en los criterios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Se podrán </a:t>
            </a:r>
            <a:r>
              <a:rPr lang="es-ES" sz="1800" u="sng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adjuntar documentos</a:t>
            </a:r>
            <a:r>
              <a:rPr lang="es-ES" sz="18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a la solicitud telemáticamente (en formato </a:t>
            </a:r>
            <a:r>
              <a:rPr lang="es-ES" sz="1800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pdf</a:t>
            </a:r>
            <a:r>
              <a:rPr lang="es-ES" sz="18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, con un máximo de </a:t>
            </a:r>
            <a:r>
              <a:rPr lang="es-ES" sz="1800" b="1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5MB</a:t>
            </a:r>
            <a:r>
              <a:rPr lang="es-ES" sz="18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y </a:t>
            </a:r>
            <a:r>
              <a:rPr lang="es-ES" sz="1800" b="1" u="sng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en el nombre del archivo adjunto únicamente letras, números y el guion alto, todo junto</a:t>
            </a:r>
            <a:r>
              <a:rPr lang="es-ES" sz="1800" u="sng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es-ES" altLang="es-ES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El anexo de miembros computables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aparece en la solicitud y deberá ser completada en caso de marcar el </a:t>
            </a:r>
            <a:r>
              <a:rPr lang="es-ES" altLang="es-E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criterio de Renta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Las solicitudes de admisión de 4ºESO a Bachillerato se realizarán también por educamosCLM.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Las Reclamaciones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baremación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y asignación provisional),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Renuncias al proceso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y la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participación en Vacantes Resultantes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también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través de </a:t>
            </a:r>
            <a:r>
              <a:rPr lang="es-ES" altLang="es-E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educamosCLM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279">
            <a:off x="509528" y="265529"/>
            <a:ext cx="1153053" cy="1613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2030">
            <a:off x="7007722" y="718419"/>
            <a:ext cx="1860144" cy="6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2" y="-25256"/>
            <a:ext cx="9144000" cy="6864921"/>
          </a:xfrm>
          <a:prstGeom prst="rect">
            <a:avLst/>
          </a:prstGeom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62142" y="904423"/>
            <a:ext cx="7344816" cy="1354161"/>
          </a:xfrm>
        </p:spPr>
        <p:txBody>
          <a:bodyPr/>
          <a:lstStyle/>
          <a:p>
            <a:pPr algn="l">
              <a:defRPr/>
            </a:pPr>
            <a:r>
              <a:rPr lang="es-ES" altLang="es-ES" sz="2000" b="1" dirty="0" smtClean="0">
                <a:solidFill>
                  <a:srgbClr val="002060"/>
                </a:solidFill>
              </a:rPr>
              <a:t>1.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Existencia de hermanos/as matriculados en el centro y padres, madres, tutores o tutoras legales que trabajen en el mismo.</a:t>
            </a:r>
            <a:br>
              <a:rPr lang="es-ES" altLang="es-ES" sz="2000" b="1" u="sng" dirty="0" smtClean="0">
                <a:solidFill>
                  <a:srgbClr val="002060"/>
                </a:solidFill>
              </a:rPr>
            </a:br>
            <a:r>
              <a:rPr lang="es-ES" altLang="es-ES" sz="2000" b="1" dirty="0" smtClean="0">
                <a:solidFill>
                  <a:srgbClr val="002060"/>
                </a:solidFill>
              </a:rPr>
              <a:t>(Máximo 10 puntos)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28194" y="2131354"/>
            <a:ext cx="8568952" cy="906552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hermanos o hermanas en 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Por existencia de padres, madres, tutores o tutoras legales que trabajen en 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s-ES" altLang="es-ES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765">
            <a:off x="7649041" y="365679"/>
            <a:ext cx="948626" cy="13281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2142" y="3084521"/>
            <a:ext cx="82548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+mj-lt"/>
              </a:rPr>
              <a:t>Proximidad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al </a:t>
            </a:r>
            <a:r>
              <a:rPr lang="es-ES" altLang="es-ES" sz="2000" b="1" u="sng" dirty="0" smtClean="0">
                <a:solidFill>
                  <a:srgbClr val="002060"/>
                </a:solidFill>
                <a:latin typeface="+mj-lt"/>
              </a:rPr>
              <a:t>domicilio. </a:t>
            </a:r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(máximo 10 puntos).</a:t>
            </a:r>
            <a:endParaRPr lang="es-ES" sz="2000" dirty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" altLang="es-ES" sz="20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Domicilio en el área de influencia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laboral, o lugar de trabajo, en el área de influencia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8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Domicilio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familiar, laboral o lugar de trabajo en área de influencia limítrofes del Centro: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5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Otras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áreas de influencia dentro del mismo municipio: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3 puntos.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" alt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Otros 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municipios con centro escolar sostenido con fondos públicos: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En ningún caso se puede sumar los puntos del domicilio laboral con los correspondientes al domicilio familiar. </a:t>
            </a:r>
          </a:p>
          <a:p>
            <a:pPr algn="ctr" eaLnBrk="1" hangingPunct="1"/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Ambos criterios no son excluyentes entre sí (pueden ser alegados los dos), el sistema opta por el criterio más favorable para el </a:t>
            </a:r>
            <a:r>
              <a:rPr lang="es-ES" altLang="es-ES" sz="18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interesado/a en </a:t>
            </a:r>
            <a:r>
              <a:rPr lang="es-ES" altLang="es-E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cada caso.</a:t>
            </a:r>
          </a:p>
          <a:p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2123728" y="149922"/>
            <a:ext cx="3860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b="1" dirty="0" smtClean="0">
                <a:solidFill>
                  <a:srgbClr val="002060"/>
                </a:solidFill>
              </a:rPr>
              <a:t>BAREMACIÓN</a:t>
            </a:r>
            <a:endParaRPr lang="es-E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" y="0"/>
            <a:ext cx="9144000" cy="6864921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23508" y="470395"/>
            <a:ext cx="8928100" cy="1570038"/>
          </a:xfrm>
        </p:spPr>
        <p:txBody>
          <a:bodyPr/>
          <a:lstStyle/>
          <a:p>
            <a:pPr>
              <a:defRPr/>
            </a:pPr>
            <a:r>
              <a:rPr lang="es-ES" altLang="es-ES" sz="2000" b="1" dirty="0">
                <a:solidFill>
                  <a:srgbClr val="002060"/>
                </a:solidFill>
              </a:rPr>
              <a:t>3. </a:t>
            </a:r>
            <a:r>
              <a:rPr lang="es-ES" altLang="es-ES" sz="2000" b="1" u="sng" dirty="0">
                <a:solidFill>
                  <a:srgbClr val="002060"/>
                </a:solidFill>
              </a:rPr>
              <a:t>Concurrencia de discapacidad igual o superior al 33% en el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alumno/a</a:t>
            </a:r>
            <a:r>
              <a:rPr lang="es-ES" altLang="es-ES" sz="1800" b="1" u="sng" dirty="0" smtClean="0">
                <a:solidFill>
                  <a:srgbClr val="002060"/>
                </a:solidFill>
              </a:rPr>
              <a:t>, </a:t>
            </a:r>
            <a:r>
              <a:rPr lang="es-ES" altLang="es-ES" sz="1800" b="1" u="sng" dirty="0">
                <a:solidFill>
                  <a:srgbClr val="002060"/>
                </a:solidFill>
              </a:rPr>
              <a:t>en </a:t>
            </a:r>
            <a:r>
              <a:rPr lang="es-ES" altLang="es-ES" sz="2000" b="1" u="sng" dirty="0">
                <a:solidFill>
                  <a:srgbClr val="002060"/>
                </a:solidFill>
              </a:rPr>
              <a:t>algunos de sus padres, madres,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tutores/as </a:t>
            </a:r>
            <a:r>
              <a:rPr lang="es-ES" altLang="es-ES" sz="2000" b="1" u="sng" dirty="0">
                <a:solidFill>
                  <a:srgbClr val="002060"/>
                </a:solidFill>
              </a:rPr>
              <a:t>legales, </a:t>
            </a:r>
            <a:r>
              <a:rPr lang="es-ES" altLang="es-ES" sz="2000" b="1" u="sng" dirty="0" smtClean="0">
                <a:solidFill>
                  <a:srgbClr val="002060"/>
                </a:solidFill>
              </a:rPr>
              <a:t>hermanos/as.</a:t>
            </a:r>
            <a:r>
              <a:rPr lang="es-ES" altLang="es-ES" sz="2000" b="1" u="sng" dirty="0">
                <a:solidFill>
                  <a:srgbClr val="002060"/>
                </a:solidFill>
              </a:rPr>
              <a:t/>
            </a:r>
            <a:br>
              <a:rPr lang="es-ES" altLang="es-ES" sz="2000" b="1" u="sng" dirty="0">
                <a:solidFill>
                  <a:srgbClr val="002060"/>
                </a:solidFill>
              </a:rPr>
            </a:br>
            <a:r>
              <a:rPr lang="es-ES" altLang="es-ES" sz="2000" b="1" dirty="0">
                <a:solidFill>
                  <a:srgbClr val="002060"/>
                </a:solidFill>
              </a:rPr>
              <a:t>(máximo 2 puntos).</a:t>
            </a:r>
            <a:endParaRPr lang="es-ES" altLang="es-ES" sz="2000" b="1" dirty="0" smtClean="0">
              <a:solidFill>
                <a:srgbClr val="002060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11875" y="1861615"/>
            <a:ext cx="8361241" cy="1574586"/>
          </a:xfrm>
        </p:spPr>
        <p:txBody>
          <a:bodyPr/>
          <a:lstStyle/>
          <a:p>
            <a:pPr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sus padres, madres,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tutores/as legales 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punto.</a:t>
            </a:r>
          </a:p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Por discapacidad en alguno de los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hermanos/as del alumno/a solicitante</a:t>
            </a: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0,5 puntos.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s-ES" altLang="es-ES" sz="2200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110">
            <a:off x="7617766" y="5189098"/>
            <a:ext cx="911148" cy="127565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5214" y="3567631"/>
            <a:ext cx="8361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Condición legal de familia numerosa.</a:t>
            </a:r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 (máximo 2 puntos)</a:t>
            </a:r>
            <a:br>
              <a:rPr lang="es-ES" altLang="es-ES" sz="2000" b="1" dirty="0">
                <a:solidFill>
                  <a:srgbClr val="002060"/>
                </a:solidFill>
                <a:latin typeface="+mj-lt"/>
              </a:rPr>
            </a:br>
            <a:endParaRPr lang="es-ES" sz="20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9340" y="4108245"/>
            <a:ext cx="784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especial: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Familia numerosa de categoría general: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 </a:t>
            </a:r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punto.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2604" y="506303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002060"/>
                </a:solidFill>
                <a:latin typeface="+mj-lt"/>
              </a:rPr>
              <a:t>5. </a:t>
            </a:r>
            <a:r>
              <a:rPr lang="es-ES" altLang="es-ES" sz="2000" b="1" u="sng" dirty="0">
                <a:solidFill>
                  <a:srgbClr val="002060"/>
                </a:solidFill>
                <a:latin typeface="+mj-lt"/>
              </a:rPr>
              <a:t>Acogimiento familiar.</a:t>
            </a:r>
            <a:endParaRPr lang="es-ES" sz="20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0411" y="5765241"/>
            <a:ext cx="743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Situación de acogimiento familiar del </a:t>
            </a:r>
            <a:r>
              <a:rPr lang="es-ES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alumno/a: </a:t>
            </a:r>
            <a:r>
              <a:rPr 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 puntos.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"/>
            <a:ext cx="9144000" cy="6864921"/>
          </a:xfrm>
          <a:prstGeom prst="rect">
            <a:avLst/>
          </a:prstGeom>
        </p:spPr>
      </p:pic>
      <p:sp>
        <p:nvSpPr>
          <p:cNvPr id="23554" name="Rectangle 7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91872" cy="1143000"/>
          </a:xfrm>
        </p:spPr>
        <p:txBody>
          <a:bodyPr/>
          <a:lstStyle/>
          <a:p>
            <a:pPr algn="l">
              <a:defRPr/>
            </a:pPr>
            <a:r>
              <a:rPr lang="es-ES" altLang="es-ES" sz="2400" b="1" u="sng" dirty="0">
                <a:solidFill>
                  <a:srgbClr val="002060"/>
                </a:solidFill>
              </a:rPr>
              <a:t>6</a:t>
            </a:r>
            <a:r>
              <a:rPr lang="es-ES" altLang="es-ES" sz="2400" b="1" u="sng" dirty="0" smtClean="0">
                <a:solidFill>
                  <a:srgbClr val="002060"/>
                </a:solidFill>
              </a:rPr>
              <a:t>. Rentas anuales de la unidad familiar *</a:t>
            </a:r>
            <a:br>
              <a:rPr lang="es-ES" altLang="es-ES" sz="2400" b="1" u="sng" dirty="0" smtClean="0">
                <a:solidFill>
                  <a:srgbClr val="002060"/>
                </a:solidFill>
              </a:rPr>
            </a:br>
            <a:r>
              <a:rPr lang="es-ES" altLang="es-ES" sz="2400" b="1" dirty="0" smtClean="0">
                <a:solidFill>
                  <a:srgbClr val="002060"/>
                </a:solidFill>
              </a:rPr>
              <a:t>(máximo 1 punto).</a:t>
            </a:r>
          </a:p>
        </p:txBody>
      </p:sp>
      <p:sp>
        <p:nvSpPr>
          <p:cNvPr id="6" name="5 Elipse"/>
          <p:cNvSpPr/>
          <p:nvPr/>
        </p:nvSpPr>
        <p:spPr>
          <a:xfrm>
            <a:off x="395536" y="3120791"/>
            <a:ext cx="8064896" cy="318616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han presentado Declaración de la Renta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Suma de las  casillas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435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(Base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imponible general) y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460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(Base imponible del ahorro).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*Si no se ha presentado Declaración de la Renta en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2019: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Se realizarán las siguientes operaciones en las cuantías imputadas en el Certificado Tributario de IRPF de 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2019,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expedido por la Agencia Tributaria: </a:t>
            </a:r>
            <a:r>
              <a:rPr lang="es-ES" sz="1600" b="1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Rendimentos</a:t>
            </a:r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íntegros del trabajo + Rendimientos del capital mobiliario + Ganancias patrimoniales sometidas a retención - Gastos deducibles de estos rendimientos conforme a la normativa tributaria.</a:t>
            </a:r>
          </a:p>
          <a:p>
            <a:pPr algn="ctr" eaLnBrk="1" hangingPunct="1">
              <a:defRPr/>
            </a:pPr>
            <a:endParaRPr lang="es-ES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23528" y="1417638"/>
            <a:ext cx="87129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igual o inferior al IPREM 2019 (7.519,59 €/año):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punto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no superen el doble del IPREM 2019 (15,039,18 </a:t>
            </a: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€/año):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0,5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punto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Rentas </a:t>
            </a:r>
            <a:r>
              <a:rPr lang="es-ES" altLang="es-E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per cápita 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superior al doble del IPREM 2019: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puntos</a:t>
            </a:r>
            <a:r>
              <a:rPr lang="es-ES" altLang="es-E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s-ES" altLang="es-ES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s-ES" altLang="es-ES" sz="20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13">
            <a:off x="7841456" y="5155517"/>
            <a:ext cx="855983" cy="119842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27161</TotalTime>
  <Words>4017</Words>
  <Application>Microsoft Office PowerPoint</Application>
  <PresentationFormat>Presentación en pantalla (4:3)</PresentationFormat>
  <Paragraphs>687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Courier New</vt:lpstr>
      <vt:lpstr>Monotype Corsiva</vt:lpstr>
      <vt:lpstr>Times New Roman</vt:lpstr>
      <vt:lpstr>Wingdings</vt:lpstr>
      <vt:lpstr>1_Tema de Office</vt:lpstr>
      <vt:lpstr>2_Tema de Office</vt:lpstr>
      <vt:lpstr>Tema de Office</vt:lpstr>
      <vt:lpstr>Presentación de PowerPoint</vt:lpstr>
      <vt:lpstr>Presentación de PowerPoint</vt:lpstr>
      <vt:lpstr> Plazos y fechas</vt:lpstr>
      <vt:lpstr>Plazo de Admisión: 1 al 26 de febrero</vt:lpstr>
      <vt:lpstr>educamosCLM familias</vt:lpstr>
      <vt:lpstr>educamosCLM familias</vt:lpstr>
      <vt:lpstr>1. Existencia de hermanos/as matriculados en el centro y padres, madres, tutores o tutoras legales que trabajen en el mismo. (Máximo 10 puntos)</vt:lpstr>
      <vt:lpstr>3. Concurrencia de discapacidad igual o superior al 33% en el alumno/a, en algunos de sus padres, madres, tutores/as legales, hermanos/as. (máximo 2 puntos).</vt:lpstr>
      <vt:lpstr>6. Rentas anuales de la unidad familiar * (máximo 1 punto).</vt:lpstr>
      <vt:lpstr>7. Expediente académico (Solo para Bachillerato)</vt:lpstr>
      <vt:lpstr>CRITERIOS DE DESEMPATE a igualdad de puntos se ordena por: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Plazo Extraordinario A partir del 15 de junio Sólo se estimarán solicitudes por: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Consejeria de Educación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Patricia Rubio Claramonte</cp:lastModifiedBy>
  <cp:revision>558</cp:revision>
  <cp:lastPrinted>2018-01-26T07:55:35Z</cp:lastPrinted>
  <dcterms:created xsi:type="dcterms:W3CDTF">2012-12-07T09:48:33Z</dcterms:created>
  <dcterms:modified xsi:type="dcterms:W3CDTF">2021-01-27T08:56:15Z</dcterms:modified>
</cp:coreProperties>
</file>